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6" r:id="rId2"/>
    <p:sldId id="280" r:id="rId3"/>
    <p:sldId id="282" r:id="rId4"/>
    <p:sldId id="304" r:id="rId5"/>
    <p:sldId id="303" r:id="rId6"/>
    <p:sldId id="317" r:id="rId7"/>
    <p:sldId id="319" r:id="rId8"/>
    <p:sldId id="305" r:id="rId9"/>
    <p:sldId id="306" r:id="rId10"/>
    <p:sldId id="297" r:id="rId11"/>
    <p:sldId id="318" r:id="rId12"/>
    <p:sldId id="300" r:id="rId13"/>
    <p:sldId id="312" r:id="rId14"/>
    <p:sldId id="327" r:id="rId15"/>
    <p:sldId id="314" r:id="rId16"/>
    <p:sldId id="316" r:id="rId17"/>
    <p:sldId id="320" r:id="rId18"/>
    <p:sldId id="321" r:id="rId19"/>
    <p:sldId id="322" r:id="rId20"/>
    <p:sldId id="298" r:id="rId21"/>
    <p:sldId id="311" r:id="rId22"/>
    <p:sldId id="328" r:id="rId23"/>
    <p:sldId id="301" r:id="rId24"/>
    <p:sldId id="315" r:id="rId25"/>
    <p:sldId id="323" r:id="rId26"/>
    <p:sldId id="299" r:id="rId27"/>
    <p:sldId id="310" r:id="rId28"/>
    <p:sldId id="324" r:id="rId29"/>
    <p:sldId id="302" r:id="rId30"/>
    <p:sldId id="325" r:id="rId31"/>
    <p:sldId id="269" r:id="rId32"/>
    <p:sldId id="308" r:id="rId33"/>
    <p:sldId id="326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69"/>
    <a:srgbClr val="FFFFFF"/>
    <a:srgbClr val="704E23"/>
    <a:srgbClr val="0696DC"/>
    <a:srgbClr val="000000"/>
    <a:srgbClr val="A6B8C7"/>
    <a:srgbClr val="0088D5"/>
    <a:srgbClr val="004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71877-4F53-804B-8081-0F3B4F84E307}" v="2" dt="2019-10-12T14:20:58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86822" autoAdjust="0"/>
  </p:normalViewPr>
  <p:slideViewPr>
    <p:cSldViewPr snapToGrid="0" snapToObjects="1">
      <p:cViewPr varScale="1">
        <p:scale>
          <a:sx n="69" d="100"/>
          <a:sy n="69" d="100"/>
        </p:scale>
        <p:origin x="126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24BD2-8CB7-4A52-BE3E-04823882A3D0}" type="doc">
      <dgm:prSet loTypeId="urn:microsoft.com/office/officeart/2008/layout/Lin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l-GR"/>
        </a:p>
      </dgm:t>
    </dgm:pt>
    <dgm:pt modelId="{EF908D27-04B3-4BE6-984C-075524E22388}">
      <dgm:prSet phldrT="[Text]" custT="1"/>
      <dgm:spPr/>
      <dgm:t>
        <a:bodyPr/>
        <a:lstStyle/>
        <a:p>
          <a:r>
            <a:rPr lang="en-US" sz="3200" b="1" dirty="0"/>
            <a:t>Goal:</a:t>
          </a:r>
          <a:endParaRPr lang="el-GR" sz="3200" b="1" dirty="0"/>
        </a:p>
      </dgm:t>
    </dgm:pt>
    <dgm:pt modelId="{161397E9-CBEB-4BCC-87A5-3A51794B5782}" type="parTrans" cxnId="{04EB14F4-4241-4497-B69A-52241613A129}">
      <dgm:prSet/>
      <dgm:spPr/>
      <dgm:t>
        <a:bodyPr/>
        <a:lstStyle/>
        <a:p>
          <a:endParaRPr lang="el-GR"/>
        </a:p>
      </dgm:t>
    </dgm:pt>
    <dgm:pt modelId="{3AB0445D-F28C-44CB-A489-52A9932F1FB9}" type="sibTrans" cxnId="{04EB14F4-4241-4497-B69A-52241613A129}">
      <dgm:prSet/>
      <dgm:spPr/>
      <dgm:t>
        <a:bodyPr/>
        <a:lstStyle/>
        <a:p>
          <a:endParaRPr lang="el-GR"/>
        </a:p>
      </dgm:t>
    </dgm:pt>
    <dgm:pt modelId="{A978908D-498A-4147-8C6E-7793A474D21F}">
      <dgm:prSet phldrT="[Text]" custT="1"/>
      <dgm:spPr/>
      <dgm:t>
        <a:bodyPr/>
        <a:lstStyle/>
        <a:p>
          <a:r>
            <a:rPr lang="en-US" altLang="en-US" sz="2000" dirty="0">
              <a:sym typeface="Wingdings" panose="05000000000000000000" pitchFamily="2" charset="2"/>
            </a:rPr>
            <a:t>to employ the same paradigm as in task switching for modality switching in </a:t>
          </a:r>
          <a:r>
            <a:rPr lang="en-US" altLang="en-US" sz="2000" b="1" dirty="0">
              <a:sym typeface="Wingdings" panose="05000000000000000000" pitchFamily="2" charset="2"/>
            </a:rPr>
            <a:t>oral and written language production</a:t>
          </a:r>
          <a:endParaRPr lang="el-GR" sz="2000" dirty="0"/>
        </a:p>
      </dgm:t>
    </dgm:pt>
    <dgm:pt modelId="{496E5534-5349-44BA-B5EA-60DC99A65BE9}" type="parTrans" cxnId="{AE1B271F-252E-43E4-ACC6-98A9086E0E3F}">
      <dgm:prSet/>
      <dgm:spPr/>
      <dgm:t>
        <a:bodyPr/>
        <a:lstStyle/>
        <a:p>
          <a:endParaRPr lang="el-GR"/>
        </a:p>
      </dgm:t>
    </dgm:pt>
    <dgm:pt modelId="{4F33014A-8092-4466-AEFB-78C9A9A86729}" type="sibTrans" cxnId="{AE1B271F-252E-43E4-ACC6-98A9086E0E3F}">
      <dgm:prSet/>
      <dgm:spPr/>
      <dgm:t>
        <a:bodyPr/>
        <a:lstStyle/>
        <a:p>
          <a:endParaRPr lang="el-GR"/>
        </a:p>
      </dgm:t>
    </dgm:pt>
    <dgm:pt modelId="{A35B576A-8F71-4297-8E91-4E194DDBE7AC}">
      <dgm:prSet phldrT="[Text]" custT="1"/>
      <dgm:spPr/>
      <dgm:t>
        <a:bodyPr/>
        <a:lstStyle/>
        <a:p>
          <a:r>
            <a:rPr lang="en-US" sz="3200" b="1" dirty="0"/>
            <a:t>New-in:</a:t>
          </a:r>
          <a:endParaRPr lang="el-GR" sz="3200" b="1" dirty="0"/>
        </a:p>
      </dgm:t>
    </dgm:pt>
    <dgm:pt modelId="{3DEB1BC3-FDE8-459E-97ED-ADC7459EE11C}" type="parTrans" cxnId="{47B04586-B2AC-4877-B2DA-86FA2FA61417}">
      <dgm:prSet/>
      <dgm:spPr/>
      <dgm:t>
        <a:bodyPr/>
        <a:lstStyle/>
        <a:p>
          <a:endParaRPr lang="el-GR"/>
        </a:p>
      </dgm:t>
    </dgm:pt>
    <dgm:pt modelId="{BEB777A0-0C7B-490F-B867-C9587A0A63C6}" type="sibTrans" cxnId="{47B04586-B2AC-4877-B2DA-86FA2FA61417}">
      <dgm:prSet/>
      <dgm:spPr/>
      <dgm:t>
        <a:bodyPr/>
        <a:lstStyle/>
        <a:p>
          <a:endParaRPr lang="el-GR"/>
        </a:p>
      </dgm:t>
    </dgm:pt>
    <dgm:pt modelId="{5E0845D2-9462-405E-AFEE-8B49C4A7BB4E}">
      <dgm:prSet phldrT="[Text]" custT="1"/>
      <dgm:spPr/>
      <dgm:t>
        <a:bodyPr/>
        <a:lstStyle/>
        <a:p>
          <a:r>
            <a:rPr lang="en-US" sz="2000" dirty="0"/>
            <a:t>to investigate modality switching in </a:t>
          </a:r>
          <a:r>
            <a:rPr lang="en-US" sz="2000" b="1" dirty="0"/>
            <a:t>t</a:t>
          </a:r>
          <a:r>
            <a:rPr lang="en-US" altLang="en-US" sz="2000" b="1" dirty="0">
              <a:sym typeface="Wingdings" panose="05000000000000000000" pitchFamily="2" charset="2"/>
            </a:rPr>
            <a:t>yping </a:t>
          </a:r>
          <a:r>
            <a:rPr lang="en-US" altLang="en-US" sz="2000" dirty="0">
              <a:sym typeface="Wingdings" panose="05000000000000000000" pitchFamily="2" charset="2"/>
            </a:rPr>
            <a:t>(</a:t>
          </a:r>
          <a:r>
            <a:rPr lang="en-US" altLang="en-US" sz="2000" dirty="0" err="1">
              <a:sym typeface="Wingdings" panose="05000000000000000000" pitchFamily="2" charset="2"/>
            </a:rPr>
            <a:t>Pinet</a:t>
          </a:r>
          <a:r>
            <a:rPr lang="en-US" altLang="en-US" sz="2000" dirty="0">
              <a:sym typeface="Wingdings" panose="05000000000000000000" pitchFamily="2" charset="2"/>
            </a:rPr>
            <a:t> et al., 2016) instead of handwriting.</a:t>
          </a:r>
          <a:endParaRPr lang="el-GR" sz="2000" dirty="0"/>
        </a:p>
      </dgm:t>
    </dgm:pt>
    <dgm:pt modelId="{4FAD0112-5865-46D6-9C89-C41FF85C5790}" type="parTrans" cxnId="{73B09EDE-2767-4A0C-9BF3-1E893EB541A5}">
      <dgm:prSet/>
      <dgm:spPr/>
      <dgm:t>
        <a:bodyPr/>
        <a:lstStyle/>
        <a:p>
          <a:endParaRPr lang="el-GR"/>
        </a:p>
      </dgm:t>
    </dgm:pt>
    <dgm:pt modelId="{C4F749A9-88FE-4F43-9C3E-F04DE9219AB2}" type="sibTrans" cxnId="{73B09EDE-2767-4A0C-9BF3-1E893EB541A5}">
      <dgm:prSet/>
      <dgm:spPr/>
      <dgm:t>
        <a:bodyPr/>
        <a:lstStyle/>
        <a:p>
          <a:endParaRPr lang="el-GR"/>
        </a:p>
      </dgm:t>
    </dgm:pt>
    <dgm:pt modelId="{EE8700E0-1C5A-4880-9CE4-1319BCA55BBC}">
      <dgm:prSet phldrT="[Text]" custT="1"/>
      <dgm:spPr/>
      <dgm:t>
        <a:bodyPr/>
        <a:lstStyle/>
        <a:p>
          <a:r>
            <a:rPr lang="en-US" sz="3200" b="1" dirty="0"/>
            <a:t>Focus:</a:t>
          </a:r>
          <a:endParaRPr lang="el-GR" sz="4400" b="1" dirty="0"/>
        </a:p>
      </dgm:t>
    </dgm:pt>
    <dgm:pt modelId="{B72DCBF4-D163-490E-950F-9367E7C30A74}" type="parTrans" cxnId="{D5A923F8-13DF-43AC-949E-3A24F6E3B439}">
      <dgm:prSet/>
      <dgm:spPr/>
      <dgm:t>
        <a:bodyPr/>
        <a:lstStyle/>
        <a:p>
          <a:endParaRPr lang="el-GR"/>
        </a:p>
      </dgm:t>
    </dgm:pt>
    <dgm:pt modelId="{E553C054-84D7-4540-9C65-96DEBDF14712}" type="sibTrans" cxnId="{D5A923F8-13DF-43AC-949E-3A24F6E3B439}">
      <dgm:prSet/>
      <dgm:spPr/>
      <dgm:t>
        <a:bodyPr/>
        <a:lstStyle/>
        <a:p>
          <a:endParaRPr lang="el-GR"/>
        </a:p>
      </dgm:t>
    </dgm:pt>
    <dgm:pt modelId="{E13A29AC-F8A3-42A2-A51B-3544CC26EFF8}">
      <dgm:prSet phldrT="[Text]" custT="1"/>
      <dgm:spPr/>
      <dgm:t>
        <a:bodyPr/>
        <a:lstStyle/>
        <a:p>
          <a:r>
            <a:rPr lang="en-US" sz="2000" dirty="0"/>
            <a:t>to examine (the level of) the co-activation of phonological and orthographic representations during oral and written naming and focus on the strength of this co-activation in each task (speak – type)</a:t>
          </a:r>
        </a:p>
        <a:p>
          <a:endParaRPr lang="el-GR" sz="1900" dirty="0"/>
        </a:p>
      </dgm:t>
    </dgm:pt>
    <dgm:pt modelId="{322EA5A9-F83D-4A72-A337-3270EA5A24A5}" type="parTrans" cxnId="{5AB7AE41-04CE-43EF-881E-283FDFA04CD0}">
      <dgm:prSet/>
      <dgm:spPr/>
      <dgm:t>
        <a:bodyPr/>
        <a:lstStyle/>
        <a:p>
          <a:endParaRPr lang="el-GR"/>
        </a:p>
      </dgm:t>
    </dgm:pt>
    <dgm:pt modelId="{5349F3BE-D41F-4CF6-8BB5-8C9B95A6EB27}" type="sibTrans" cxnId="{5AB7AE41-04CE-43EF-881E-283FDFA04CD0}">
      <dgm:prSet/>
      <dgm:spPr/>
      <dgm:t>
        <a:bodyPr/>
        <a:lstStyle/>
        <a:p>
          <a:endParaRPr lang="el-GR"/>
        </a:p>
      </dgm:t>
    </dgm:pt>
    <dgm:pt modelId="{BAE31105-9FFD-4DAE-B253-5ED252D53C57}" type="pres">
      <dgm:prSet presAssocID="{C3224BD2-8CB7-4A52-BE3E-04823882A3D0}" presName="vert0" presStyleCnt="0">
        <dgm:presLayoutVars>
          <dgm:dir/>
          <dgm:animOne val="branch"/>
          <dgm:animLvl val="lvl"/>
        </dgm:presLayoutVars>
      </dgm:prSet>
      <dgm:spPr/>
    </dgm:pt>
    <dgm:pt modelId="{9543BF22-550C-44E2-A1F0-AA874F013F1E}" type="pres">
      <dgm:prSet presAssocID="{EF908D27-04B3-4BE6-984C-075524E22388}" presName="thickLine" presStyleLbl="alignNode1" presStyleIdx="0" presStyleCnt="3"/>
      <dgm:spPr/>
    </dgm:pt>
    <dgm:pt modelId="{C6B3E048-4D72-41B0-91DB-93E207C987EB}" type="pres">
      <dgm:prSet presAssocID="{EF908D27-04B3-4BE6-984C-075524E22388}" presName="horz1" presStyleCnt="0"/>
      <dgm:spPr/>
    </dgm:pt>
    <dgm:pt modelId="{CA85A371-D472-4A52-AD42-16A4290FAED1}" type="pres">
      <dgm:prSet presAssocID="{EF908D27-04B3-4BE6-984C-075524E22388}" presName="tx1" presStyleLbl="revTx" presStyleIdx="0" presStyleCnt="6"/>
      <dgm:spPr/>
    </dgm:pt>
    <dgm:pt modelId="{B52734B2-787B-4BE5-9A23-423315181CB9}" type="pres">
      <dgm:prSet presAssocID="{EF908D27-04B3-4BE6-984C-075524E22388}" presName="vert1" presStyleCnt="0"/>
      <dgm:spPr/>
    </dgm:pt>
    <dgm:pt modelId="{F1626628-ABE1-4249-94D6-B33DC263DFAC}" type="pres">
      <dgm:prSet presAssocID="{A978908D-498A-4147-8C6E-7793A474D21F}" presName="vertSpace2a" presStyleCnt="0"/>
      <dgm:spPr/>
    </dgm:pt>
    <dgm:pt modelId="{3C48866B-4A34-4C45-8EBB-216308F4D445}" type="pres">
      <dgm:prSet presAssocID="{A978908D-498A-4147-8C6E-7793A474D21F}" presName="horz2" presStyleCnt="0"/>
      <dgm:spPr/>
    </dgm:pt>
    <dgm:pt modelId="{A9209F37-1EEE-46AD-91B3-C55E91DAC2E2}" type="pres">
      <dgm:prSet presAssocID="{A978908D-498A-4147-8C6E-7793A474D21F}" presName="horzSpace2" presStyleCnt="0"/>
      <dgm:spPr/>
    </dgm:pt>
    <dgm:pt modelId="{C55EA239-403F-401E-A933-F22D9A02C454}" type="pres">
      <dgm:prSet presAssocID="{A978908D-498A-4147-8C6E-7793A474D21F}" presName="tx2" presStyleLbl="revTx" presStyleIdx="1" presStyleCnt="6"/>
      <dgm:spPr/>
    </dgm:pt>
    <dgm:pt modelId="{B2E8AD9D-1D50-4028-8E24-CFE95C07BEC5}" type="pres">
      <dgm:prSet presAssocID="{A978908D-498A-4147-8C6E-7793A474D21F}" presName="vert2" presStyleCnt="0"/>
      <dgm:spPr/>
    </dgm:pt>
    <dgm:pt modelId="{01820447-7781-42EB-82D4-A7C62DF5C106}" type="pres">
      <dgm:prSet presAssocID="{A978908D-498A-4147-8C6E-7793A474D21F}" presName="thinLine2b" presStyleLbl="callout" presStyleIdx="0" presStyleCnt="3"/>
      <dgm:spPr/>
    </dgm:pt>
    <dgm:pt modelId="{63F8E2D5-2008-4177-8CD0-B715DB72A41D}" type="pres">
      <dgm:prSet presAssocID="{A978908D-498A-4147-8C6E-7793A474D21F}" presName="vertSpace2b" presStyleCnt="0"/>
      <dgm:spPr/>
    </dgm:pt>
    <dgm:pt modelId="{2285B2B7-F582-4DE9-BEBC-5485F1677731}" type="pres">
      <dgm:prSet presAssocID="{A35B576A-8F71-4297-8E91-4E194DDBE7AC}" presName="thickLine" presStyleLbl="alignNode1" presStyleIdx="1" presStyleCnt="3"/>
      <dgm:spPr/>
    </dgm:pt>
    <dgm:pt modelId="{B8D568EB-5D79-4700-A45D-A75A60068F46}" type="pres">
      <dgm:prSet presAssocID="{A35B576A-8F71-4297-8E91-4E194DDBE7AC}" presName="horz1" presStyleCnt="0"/>
      <dgm:spPr/>
    </dgm:pt>
    <dgm:pt modelId="{71465676-4573-4AD9-96F7-1CF9CC99789C}" type="pres">
      <dgm:prSet presAssocID="{A35B576A-8F71-4297-8E91-4E194DDBE7AC}" presName="tx1" presStyleLbl="revTx" presStyleIdx="2" presStyleCnt="6"/>
      <dgm:spPr/>
    </dgm:pt>
    <dgm:pt modelId="{E219E466-9AC2-48D3-9065-D3FE7D44B7FC}" type="pres">
      <dgm:prSet presAssocID="{A35B576A-8F71-4297-8E91-4E194DDBE7AC}" presName="vert1" presStyleCnt="0"/>
      <dgm:spPr/>
    </dgm:pt>
    <dgm:pt modelId="{8577127C-4B28-46F3-8D65-C841D65C3FEE}" type="pres">
      <dgm:prSet presAssocID="{5E0845D2-9462-405E-AFEE-8B49C4A7BB4E}" presName="vertSpace2a" presStyleCnt="0"/>
      <dgm:spPr/>
    </dgm:pt>
    <dgm:pt modelId="{0E7C5545-74F8-4EB5-8955-9AAD4A6EF681}" type="pres">
      <dgm:prSet presAssocID="{5E0845D2-9462-405E-AFEE-8B49C4A7BB4E}" presName="horz2" presStyleCnt="0"/>
      <dgm:spPr/>
    </dgm:pt>
    <dgm:pt modelId="{F81B2353-D8C2-4A69-8371-DEFAE160CCA3}" type="pres">
      <dgm:prSet presAssocID="{5E0845D2-9462-405E-AFEE-8B49C4A7BB4E}" presName="horzSpace2" presStyleCnt="0"/>
      <dgm:spPr/>
    </dgm:pt>
    <dgm:pt modelId="{75310248-C24D-44E8-9F8E-79A818AB5304}" type="pres">
      <dgm:prSet presAssocID="{5E0845D2-9462-405E-AFEE-8B49C4A7BB4E}" presName="tx2" presStyleLbl="revTx" presStyleIdx="3" presStyleCnt="6"/>
      <dgm:spPr/>
    </dgm:pt>
    <dgm:pt modelId="{DEDE53DA-17C9-4714-A4C4-8A3DAAE3CBC7}" type="pres">
      <dgm:prSet presAssocID="{5E0845D2-9462-405E-AFEE-8B49C4A7BB4E}" presName="vert2" presStyleCnt="0"/>
      <dgm:spPr/>
    </dgm:pt>
    <dgm:pt modelId="{6EB54F82-1571-4592-8553-9DE445CBA6DC}" type="pres">
      <dgm:prSet presAssocID="{5E0845D2-9462-405E-AFEE-8B49C4A7BB4E}" presName="thinLine2b" presStyleLbl="callout" presStyleIdx="1" presStyleCnt="3"/>
      <dgm:spPr/>
    </dgm:pt>
    <dgm:pt modelId="{68AFE072-C7B1-4E3B-A589-EE642CF00871}" type="pres">
      <dgm:prSet presAssocID="{5E0845D2-9462-405E-AFEE-8B49C4A7BB4E}" presName="vertSpace2b" presStyleCnt="0"/>
      <dgm:spPr/>
    </dgm:pt>
    <dgm:pt modelId="{148D2B6E-1159-4D20-9E9E-43820F675832}" type="pres">
      <dgm:prSet presAssocID="{EE8700E0-1C5A-4880-9CE4-1319BCA55BBC}" presName="thickLine" presStyleLbl="alignNode1" presStyleIdx="2" presStyleCnt="3"/>
      <dgm:spPr/>
    </dgm:pt>
    <dgm:pt modelId="{798A330E-88CC-4C58-8B30-8EEB42F37C50}" type="pres">
      <dgm:prSet presAssocID="{EE8700E0-1C5A-4880-9CE4-1319BCA55BBC}" presName="horz1" presStyleCnt="0"/>
      <dgm:spPr/>
    </dgm:pt>
    <dgm:pt modelId="{C2386C08-8168-470C-B1EE-E20DBBEB1CE9}" type="pres">
      <dgm:prSet presAssocID="{EE8700E0-1C5A-4880-9CE4-1319BCA55BBC}" presName="tx1" presStyleLbl="revTx" presStyleIdx="4" presStyleCnt="6"/>
      <dgm:spPr/>
    </dgm:pt>
    <dgm:pt modelId="{2FB65C3A-3A3B-4ADE-BD65-462D4FAA4B13}" type="pres">
      <dgm:prSet presAssocID="{EE8700E0-1C5A-4880-9CE4-1319BCA55BBC}" presName="vert1" presStyleCnt="0"/>
      <dgm:spPr/>
    </dgm:pt>
    <dgm:pt modelId="{48460763-1F38-41FE-9620-2C34CDF8EBEF}" type="pres">
      <dgm:prSet presAssocID="{E13A29AC-F8A3-42A2-A51B-3544CC26EFF8}" presName="vertSpace2a" presStyleCnt="0"/>
      <dgm:spPr/>
    </dgm:pt>
    <dgm:pt modelId="{5289A8B5-B57D-4C51-A715-6ACC0FEE72F5}" type="pres">
      <dgm:prSet presAssocID="{E13A29AC-F8A3-42A2-A51B-3544CC26EFF8}" presName="horz2" presStyleCnt="0"/>
      <dgm:spPr/>
    </dgm:pt>
    <dgm:pt modelId="{2703E3A9-ACB2-4005-9F35-20FEEF4340F6}" type="pres">
      <dgm:prSet presAssocID="{E13A29AC-F8A3-42A2-A51B-3544CC26EFF8}" presName="horzSpace2" presStyleCnt="0"/>
      <dgm:spPr/>
    </dgm:pt>
    <dgm:pt modelId="{D5D77295-700D-4DB4-9013-C7DE975FEC83}" type="pres">
      <dgm:prSet presAssocID="{E13A29AC-F8A3-42A2-A51B-3544CC26EFF8}" presName="tx2" presStyleLbl="revTx" presStyleIdx="5" presStyleCnt="6"/>
      <dgm:spPr/>
    </dgm:pt>
    <dgm:pt modelId="{395AC904-8972-4167-8833-88A0E69B007F}" type="pres">
      <dgm:prSet presAssocID="{E13A29AC-F8A3-42A2-A51B-3544CC26EFF8}" presName="vert2" presStyleCnt="0"/>
      <dgm:spPr/>
    </dgm:pt>
    <dgm:pt modelId="{9D6DE6FF-ED99-478D-BB64-6997546B6F93}" type="pres">
      <dgm:prSet presAssocID="{E13A29AC-F8A3-42A2-A51B-3544CC26EFF8}" presName="thinLine2b" presStyleLbl="callout" presStyleIdx="2" presStyleCnt="3" custLinFactY="-28648" custLinFactNeighborX="677" custLinFactNeighborY="-100000"/>
      <dgm:spPr/>
    </dgm:pt>
    <dgm:pt modelId="{A8E57505-A81C-49BA-9189-183B66F0520E}" type="pres">
      <dgm:prSet presAssocID="{E13A29AC-F8A3-42A2-A51B-3544CC26EFF8}" presName="vertSpace2b" presStyleCnt="0"/>
      <dgm:spPr/>
    </dgm:pt>
  </dgm:ptLst>
  <dgm:cxnLst>
    <dgm:cxn modelId="{AE1B271F-252E-43E4-ACC6-98A9086E0E3F}" srcId="{EF908D27-04B3-4BE6-984C-075524E22388}" destId="{A978908D-498A-4147-8C6E-7793A474D21F}" srcOrd="0" destOrd="0" parTransId="{496E5534-5349-44BA-B5EA-60DC99A65BE9}" sibTransId="{4F33014A-8092-4466-AEFB-78C9A9A86729}"/>
    <dgm:cxn modelId="{7E413631-C275-458D-AF49-9D81C7B6C1BA}" type="presOf" srcId="{5E0845D2-9462-405E-AFEE-8B49C4A7BB4E}" destId="{75310248-C24D-44E8-9F8E-79A818AB5304}" srcOrd="0" destOrd="0" presId="urn:microsoft.com/office/officeart/2008/layout/LinedList"/>
    <dgm:cxn modelId="{5AB7AE41-04CE-43EF-881E-283FDFA04CD0}" srcId="{EE8700E0-1C5A-4880-9CE4-1319BCA55BBC}" destId="{E13A29AC-F8A3-42A2-A51B-3544CC26EFF8}" srcOrd="0" destOrd="0" parTransId="{322EA5A9-F83D-4A72-A337-3270EA5A24A5}" sibTransId="{5349F3BE-D41F-4CF6-8BB5-8C9B95A6EB27}"/>
    <dgm:cxn modelId="{5B63224A-29A4-4577-93EE-8C8AACCFA7DA}" type="presOf" srcId="{EE8700E0-1C5A-4880-9CE4-1319BCA55BBC}" destId="{C2386C08-8168-470C-B1EE-E20DBBEB1CE9}" srcOrd="0" destOrd="0" presId="urn:microsoft.com/office/officeart/2008/layout/LinedList"/>
    <dgm:cxn modelId="{1B0A366A-204E-4ED1-8A8B-0DF00B91316E}" type="presOf" srcId="{A978908D-498A-4147-8C6E-7793A474D21F}" destId="{C55EA239-403F-401E-A933-F22D9A02C454}" srcOrd="0" destOrd="0" presId="urn:microsoft.com/office/officeart/2008/layout/LinedList"/>
    <dgm:cxn modelId="{47B04586-B2AC-4877-B2DA-86FA2FA61417}" srcId="{C3224BD2-8CB7-4A52-BE3E-04823882A3D0}" destId="{A35B576A-8F71-4297-8E91-4E194DDBE7AC}" srcOrd="1" destOrd="0" parTransId="{3DEB1BC3-FDE8-459E-97ED-ADC7459EE11C}" sibTransId="{BEB777A0-0C7B-490F-B867-C9587A0A63C6}"/>
    <dgm:cxn modelId="{7F4497AA-9072-459C-A7B7-C3F2FDBA8DC0}" type="presOf" srcId="{E13A29AC-F8A3-42A2-A51B-3544CC26EFF8}" destId="{D5D77295-700D-4DB4-9013-C7DE975FEC83}" srcOrd="0" destOrd="0" presId="urn:microsoft.com/office/officeart/2008/layout/LinedList"/>
    <dgm:cxn modelId="{627A51AE-6632-4142-9DEA-912BD269DF0D}" type="presOf" srcId="{C3224BD2-8CB7-4A52-BE3E-04823882A3D0}" destId="{BAE31105-9FFD-4DAE-B253-5ED252D53C57}" srcOrd="0" destOrd="0" presId="urn:microsoft.com/office/officeart/2008/layout/LinedList"/>
    <dgm:cxn modelId="{4381E0B2-41D6-411D-88BC-9B8F66DDA4D8}" type="presOf" srcId="{EF908D27-04B3-4BE6-984C-075524E22388}" destId="{CA85A371-D472-4A52-AD42-16A4290FAED1}" srcOrd="0" destOrd="0" presId="urn:microsoft.com/office/officeart/2008/layout/LinedList"/>
    <dgm:cxn modelId="{B26453C5-CB23-4C83-BAAC-DFDABB37F060}" type="presOf" srcId="{A35B576A-8F71-4297-8E91-4E194DDBE7AC}" destId="{71465676-4573-4AD9-96F7-1CF9CC99789C}" srcOrd="0" destOrd="0" presId="urn:microsoft.com/office/officeart/2008/layout/LinedList"/>
    <dgm:cxn modelId="{73B09EDE-2767-4A0C-9BF3-1E893EB541A5}" srcId="{A35B576A-8F71-4297-8E91-4E194DDBE7AC}" destId="{5E0845D2-9462-405E-AFEE-8B49C4A7BB4E}" srcOrd="0" destOrd="0" parTransId="{4FAD0112-5865-46D6-9C89-C41FF85C5790}" sibTransId="{C4F749A9-88FE-4F43-9C3E-F04DE9219AB2}"/>
    <dgm:cxn modelId="{04EB14F4-4241-4497-B69A-52241613A129}" srcId="{C3224BD2-8CB7-4A52-BE3E-04823882A3D0}" destId="{EF908D27-04B3-4BE6-984C-075524E22388}" srcOrd="0" destOrd="0" parTransId="{161397E9-CBEB-4BCC-87A5-3A51794B5782}" sibTransId="{3AB0445D-F28C-44CB-A489-52A9932F1FB9}"/>
    <dgm:cxn modelId="{D5A923F8-13DF-43AC-949E-3A24F6E3B439}" srcId="{C3224BD2-8CB7-4A52-BE3E-04823882A3D0}" destId="{EE8700E0-1C5A-4880-9CE4-1319BCA55BBC}" srcOrd="2" destOrd="0" parTransId="{B72DCBF4-D163-490E-950F-9367E7C30A74}" sibTransId="{E553C054-84D7-4540-9C65-96DEBDF14712}"/>
    <dgm:cxn modelId="{F854BA37-24CC-4389-97CE-00E30CCA6D85}" type="presParOf" srcId="{BAE31105-9FFD-4DAE-B253-5ED252D53C57}" destId="{9543BF22-550C-44E2-A1F0-AA874F013F1E}" srcOrd="0" destOrd="0" presId="urn:microsoft.com/office/officeart/2008/layout/LinedList"/>
    <dgm:cxn modelId="{0E1CBDAC-8555-41D8-869A-3794CCD05792}" type="presParOf" srcId="{BAE31105-9FFD-4DAE-B253-5ED252D53C57}" destId="{C6B3E048-4D72-41B0-91DB-93E207C987EB}" srcOrd="1" destOrd="0" presId="urn:microsoft.com/office/officeart/2008/layout/LinedList"/>
    <dgm:cxn modelId="{6BB4B539-CA82-48D2-9E48-A6E56F68EE89}" type="presParOf" srcId="{C6B3E048-4D72-41B0-91DB-93E207C987EB}" destId="{CA85A371-D472-4A52-AD42-16A4290FAED1}" srcOrd="0" destOrd="0" presId="urn:microsoft.com/office/officeart/2008/layout/LinedList"/>
    <dgm:cxn modelId="{F582CAD4-6ECA-4AFE-AC46-170C1196B66C}" type="presParOf" srcId="{C6B3E048-4D72-41B0-91DB-93E207C987EB}" destId="{B52734B2-787B-4BE5-9A23-423315181CB9}" srcOrd="1" destOrd="0" presId="urn:microsoft.com/office/officeart/2008/layout/LinedList"/>
    <dgm:cxn modelId="{0185539D-620D-43AF-B6FB-972BC4D615EE}" type="presParOf" srcId="{B52734B2-787B-4BE5-9A23-423315181CB9}" destId="{F1626628-ABE1-4249-94D6-B33DC263DFAC}" srcOrd="0" destOrd="0" presId="urn:microsoft.com/office/officeart/2008/layout/LinedList"/>
    <dgm:cxn modelId="{8C411865-AE89-41A1-B48D-823CD79C9428}" type="presParOf" srcId="{B52734B2-787B-4BE5-9A23-423315181CB9}" destId="{3C48866B-4A34-4C45-8EBB-216308F4D445}" srcOrd="1" destOrd="0" presId="urn:microsoft.com/office/officeart/2008/layout/LinedList"/>
    <dgm:cxn modelId="{E9B7343C-977B-4BE7-B8AD-A762FCDC9053}" type="presParOf" srcId="{3C48866B-4A34-4C45-8EBB-216308F4D445}" destId="{A9209F37-1EEE-46AD-91B3-C55E91DAC2E2}" srcOrd="0" destOrd="0" presId="urn:microsoft.com/office/officeart/2008/layout/LinedList"/>
    <dgm:cxn modelId="{5175C24D-C9CF-4C94-83E0-24B1FA97B0FF}" type="presParOf" srcId="{3C48866B-4A34-4C45-8EBB-216308F4D445}" destId="{C55EA239-403F-401E-A933-F22D9A02C454}" srcOrd="1" destOrd="0" presId="urn:microsoft.com/office/officeart/2008/layout/LinedList"/>
    <dgm:cxn modelId="{4D14EA6F-FD71-415D-B466-DD1FC9C7E8EE}" type="presParOf" srcId="{3C48866B-4A34-4C45-8EBB-216308F4D445}" destId="{B2E8AD9D-1D50-4028-8E24-CFE95C07BEC5}" srcOrd="2" destOrd="0" presId="urn:microsoft.com/office/officeart/2008/layout/LinedList"/>
    <dgm:cxn modelId="{5D0E16BF-FF6D-470F-942C-12E5E8C920B6}" type="presParOf" srcId="{B52734B2-787B-4BE5-9A23-423315181CB9}" destId="{01820447-7781-42EB-82D4-A7C62DF5C106}" srcOrd="2" destOrd="0" presId="urn:microsoft.com/office/officeart/2008/layout/LinedList"/>
    <dgm:cxn modelId="{CD5C613E-2EBA-4065-9510-16ED3297BA25}" type="presParOf" srcId="{B52734B2-787B-4BE5-9A23-423315181CB9}" destId="{63F8E2D5-2008-4177-8CD0-B715DB72A41D}" srcOrd="3" destOrd="0" presId="urn:microsoft.com/office/officeart/2008/layout/LinedList"/>
    <dgm:cxn modelId="{BE23A455-AB44-454E-A0E0-4CF06B2BD9B8}" type="presParOf" srcId="{BAE31105-9FFD-4DAE-B253-5ED252D53C57}" destId="{2285B2B7-F582-4DE9-BEBC-5485F1677731}" srcOrd="2" destOrd="0" presId="urn:microsoft.com/office/officeart/2008/layout/LinedList"/>
    <dgm:cxn modelId="{BC613BF6-DDA8-43B4-B5AE-FB8A84030554}" type="presParOf" srcId="{BAE31105-9FFD-4DAE-B253-5ED252D53C57}" destId="{B8D568EB-5D79-4700-A45D-A75A60068F46}" srcOrd="3" destOrd="0" presId="urn:microsoft.com/office/officeart/2008/layout/LinedList"/>
    <dgm:cxn modelId="{2B9FC834-0E5E-4951-B5ED-2C16768BF26B}" type="presParOf" srcId="{B8D568EB-5D79-4700-A45D-A75A60068F46}" destId="{71465676-4573-4AD9-96F7-1CF9CC99789C}" srcOrd="0" destOrd="0" presId="urn:microsoft.com/office/officeart/2008/layout/LinedList"/>
    <dgm:cxn modelId="{1F82C1F9-9C95-49C2-B8DF-73F8F0FA65FC}" type="presParOf" srcId="{B8D568EB-5D79-4700-A45D-A75A60068F46}" destId="{E219E466-9AC2-48D3-9065-D3FE7D44B7FC}" srcOrd="1" destOrd="0" presId="urn:microsoft.com/office/officeart/2008/layout/LinedList"/>
    <dgm:cxn modelId="{3D2CC370-C4EB-40F0-A047-5E3C950CC990}" type="presParOf" srcId="{E219E466-9AC2-48D3-9065-D3FE7D44B7FC}" destId="{8577127C-4B28-46F3-8D65-C841D65C3FEE}" srcOrd="0" destOrd="0" presId="urn:microsoft.com/office/officeart/2008/layout/LinedList"/>
    <dgm:cxn modelId="{EB670428-65FF-49A8-9385-EF7D6DAF3DFF}" type="presParOf" srcId="{E219E466-9AC2-48D3-9065-D3FE7D44B7FC}" destId="{0E7C5545-74F8-4EB5-8955-9AAD4A6EF681}" srcOrd="1" destOrd="0" presId="urn:microsoft.com/office/officeart/2008/layout/LinedList"/>
    <dgm:cxn modelId="{0319CCA7-12C5-4818-B24B-44C0F4290AA8}" type="presParOf" srcId="{0E7C5545-74F8-4EB5-8955-9AAD4A6EF681}" destId="{F81B2353-D8C2-4A69-8371-DEFAE160CCA3}" srcOrd="0" destOrd="0" presId="urn:microsoft.com/office/officeart/2008/layout/LinedList"/>
    <dgm:cxn modelId="{6D045273-6D15-4469-B983-089A060FF8CA}" type="presParOf" srcId="{0E7C5545-74F8-4EB5-8955-9AAD4A6EF681}" destId="{75310248-C24D-44E8-9F8E-79A818AB5304}" srcOrd="1" destOrd="0" presId="urn:microsoft.com/office/officeart/2008/layout/LinedList"/>
    <dgm:cxn modelId="{9710B588-E534-41A7-B4A9-41527F0E4F5A}" type="presParOf" srcId="{0E7C5545-74F8-4EB5-8955-9AAD4A6EF681}" destId="{DEDE53DA-17C9-4714-A4C4-8A3DAAE3CBC7}" srcOrd="2" destOrd="0" presId="urn:microsoft.com/office/officeart/2008/layout/LinedList"/>
    <dgm:cxn modelId="{8C60ECE4-07AF-4579-9CF0-6B6937ADB6B1}" type="presParOf" srcId="{E219E466-9AC2-48D3-9065-D3FE7D44B7FC}" destId="{6EB54F82-1571-4592-8553-9DE445CBA6DC}" srcOrd="2" destOrd="0" presId="urn:microsoft.com/office/officeart/2008/layout/LinedList"/>
    <dgm:cxn modelId="{08F7F7AA-4D8F-495A-A9CA-3116F2A75AC0}" type="presParOf" srcId="{E219E466-9AC2-48D3-9065-D3FE7D44B7FC}" destId="{68AFE072-C7B1-4E3B-A589-EE642CF00871}" srcOrd="3" destOrd="0" presId="urn:microsoft.com/office/officeart/2008/layout/LinedList"/>
    <dgm:cxn modelId="{F7EFCCD6-BB49-484A-81D0-A92FE256466C}" type="presParOf" srcId="{BAE31105-9FFD-4DAE-B253-5ED252D53C57}" destId="{148D2B6E-1159-4D20-9E9E-43820F675832}" srcOrd="4" destOrd="0" presId="urn:microsoft.com/office/officeart/2008/layout/LinedList"/>
    <dgm:cxn modelId="{2978497A-CE18-4F34-9A5D-D43CC5531E05}" type="presParOf" srcId="{BAE31105-9FFD-4DAE-B253-5ED252D53C57}" destId="{798A330E-88CC-4C58-8B30-8EEB42F37C50}" srcOrd="5" destOrd="0" presId="urn:microsoft.com/office/officeart/2008/layout/LinedList"/>
    <dgm:cxn modelId="{8A2C99EE-BFAD-49D0-BA26-1278BED8E9C3}" type="presParOf" srcId="{798A330E-88CC-4C58-8B30-8EEB42F37C50}" destId="{C2386C08-8168-470C-B1EE-E20DBBEB1CE9}" srcOrd="0" destOrd="0" presId="urn:microsoft.com/office/officeart/2008/layout/LinedList"/>
    <dgm:cxn modelId="{585563D0-793A-4061-A268-B499FD2DC2D4}" type="presParOf" srcId="{798A330E-88CC-4C58-8B30-8EEB42F37C50}" destId="{2FB65C3A-3A3B-4ADE-BD65-462D4FAA4B13}" srcOrd="1" destOrd="0" presId="urn:microsoft.com/office/officeart/2008/layout/LinedList"/>
    <dgm:cxn modelId="{CB60276D-1032-4A34-9798-1D332A9E9B1A}" type="presParOf" srcId="{2FB65C3A-3A3B-4ADE-BD65-462D4FAA4B13}" destId="{48460763-1F38-41FE-9620-2C34CDF8EBEF}" srcOrd="0" destOrd="0" presId="urn:microsoft.com/office/officeart/2008/layout/LinedList"/>
    <dgm:cxn modelId="{B48499D6-6E5B-493F-AD5B-01F19D99DE19}" type="presParOf" srcId="{2FB65C3A-3A3B-4ADE-BD65-462D4FAA4B13}" destId="{5289A8B5-B57D-4C51-A715-6ACC0FEE72F5}" srcOrd="1" destOrd="0" presId="urn:microsoft.com/office/officeart/2008/layout/LinedList"/>
    <dgm:cxn modelId="{68F2C72B-44F6-4C8B-B564-C438783DE58B}" type="presParOf" srcId="{5289A8B5-B57D-4C51-A715-6ACC0FEE72F5}" destId="{2703E3A9-ACB2-4005-9F35-20FEEF4340F6}" srcOrd="0" destOrd="0" presId="urn:microsoft.com/office/officeart/2008/layout/LinedList"/>
    <dgm:cxn modelId="{0F5E2296-90C4-4524-A33C-BA8A20B380F2}" type="presParOf" srcId="{5289A8B5-B57D-4C51-A715-6ACC0FEE72F5}" destId="{D5D77295-700D-4DB4-9013-C7DE975FEC83}" srcOrd="1" destOrd="0" presId="urn:microsoft.com/office/officeart/2008/layout/LinedList"/>
    <dgm:cxn modelId="{C03D8CB9-5460-474D-9CC2-538F8D1C9345}" type="presParOf" srcId="{5289A8B5-B57D-4C51-A715-6ACC0FEE72F5}" destId="{395AC904-8972-4167-8833-88A0E69B007F}" srcOrd="2" destOrd="0" presId="urn:microsoft.com/office/officeart/2008/layout/LinedList"/>
    <dgm:cxn modelId="{C7809126-921A-4D4A-8485-BCC9E65E1C0E}" type="presParOf" srcId="{2FB65C3A-3A3B-4ADE-BD65-462D4FAA4B13}" destId="{9D6DE6FF-ED99-478D-BB64-6997546B6F93}" srcOrd="2" destOrd="0" presId="urn:microsoft.com/office/officeart/2008/layout/LinedList"/>
    <dgm:cxn modelId="{45C199F9-C99C-4BCD-A710-E50936FBE68E}" type="presParOf" srcId="{2FB65C3A-3A3B-4ADE-BD65-462D4FAA4B13}" destId="{A8E57505-A81C-49BA-9189-183B66F0520E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011BF-37B9-43FE-9806-B7D55A0332A2}" type="doc">
      <dgm:prSet loTypeId="urn:microsoft.com/office/officeart/2005/8/layout/hChevron3" loCatId="process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l-GR"/>
        </a:p>
      </dgm:t>
    </dgm:pt>
    <dgm:pt modelId="{416B928C-80C4-479D-95B1-850CB76241A3}">
      <dgm:prSet phldrT="[Text]"/>
      <dgm:spPr/>
      <dgm:t>
        <a:bodyPr/>
        <a:lstStyle/>
        <a:p>
          <a:r>
            <a:rPr lang="en-US" dirty="0"/>
            <a:t>1</a:t>
          </a:r>
          <a:endParaRPr lang="el-GR" dirty="0"/>
        </a:p>
      </dgm:t>
    </dgm:pt>
    <dgm:pt modelId="{8009847D-1199-4CF0-9A86-023CDAF845C4}" type="parTrans" cxnId="{1BD0F50A-76D0-460F-A5C8-5039F14BC721}">
      <dgm:prSet/>
      <dgm:spPr/>
      <dgm:t>
        <a:bodyPr/>
        <a:lstStyle/>
        <a:p>
          <a:endParaRPr lang="el-GR"/>
        </a:p>
      </dgm:t>
    </dgm:pt>
    <dgm:pt modelId="{015EFA55-CE24-4A00-8F5F-3A8B6A332605}" type="sibTrans" cxnId="{1BD0F50A-76D0-460F-A5C8-5039F14BC721}">
      <dgm:prSet/>
      <dgm:spPr/>
      <dgm:t>
        <a:bodyPr/>
        <a:lstStyle/>
        <a:p>
          <a:endParaRPr lang="el-GR"/>
        </a:p>
      </dgm:t>
    </dgm:pt>
    <dgm:pt modelId="{68109FB1-1D87-488B-9A4C-E31528652298}">
      <dgm:prSet phldrT="[Text]"/>
      <dgm:spPr/>
      <dgm:t>
        <a:bodyPr/>
        <a:lstStyle/>
        <a:p>
          <a:r>
            <a:rPr lang="en-US" dirty="0"/>
            <a:t>2</a:t>
          </a:r>
          <a:endParaRPr lang="el-GR" dirty="0"/>
        </a:p>
      </dgm:t>
    </dgm:pt>
    <dgm:pt modelId="{A0006712-5A3F-481D-9DB5-D94D1AD364D9}" type="parTrans" cxnId="{3D735BF8-F1FB-42DB-8182-8D6C8037C01B}">
      <dgm:prSet/>
      <dgm:spPr/>
      <dgm:t>
        <a:bodyPr/>
        <a:lstStyle/>
        <a:p>
          <a:endParaRPr lang="el-GR"/>
        </a:p>
      </dgm:t>
    </dgm:pt>
    <dgm:pt modelId="{E8E63ACF-E317-4242-81A0-B4441566CE62}" type="sibTrans" cxnId="{3D735BF8-F1FB-42DB-8182-8D6C8037C01B}">
      <dgm:prSet/>
      <dgm:spPr/>
      <dgm:t>
        <a:bodyPr/>
        <a:lstStyle/>
        <a:p>
          <a:endParaRPr lang="el-GR"/>
        </a:p>
      </dgm:t>
    </dgm:pt>
    <dgm:pt modelId="{1D844760-BC99-4C3C-B68B-BAC9BA4E5DEC}">
      <dgm:prSet phldrT="[Text]"/>
      <dgm:spPr/>
      <dgm:t>
        <a:bodyPr/>
        <a:lstStyle/>
        <a:p>
          <a:r>
            <a:rPr lang="en-US" dirty="0"/>
            <a:t>1</a:t>
          </a:r>
          <a:endParaRPr lang="el-GR" dirty="0"/>
        </a:p>
      </dgm:t>
    </dgm:pt>
    <dgm:pt modelId="{FF4A3A02-94BA-424C-A567-E93EF502AB9A}" type="parTrans" cxnId="{177A912A-C7DE-4097-BE8E-7666C79004D8}">
      <dgm:prSet/>
      <dgm:spPr/>
      <dgm:t>
        <a:bodyPr/>
        <a:lstStyle/>
        <a:p>
          <a:endParaRPr lang="el-GR"/>
        </a:p>
      </dgm:t>
    </dgm:pt>
    <dgm:pt modelId="{1B46FBE9-DB76-4F86-BF24-1E771D3C4B45}" type="sibTrans" cxnId="{177A912A-C7DE-4097-BE8E-7666C79004D8}">
      <dgm:prSet/>
      <dgm:spPr/>
      <dgm:t>
        <a:bodyPr/>
        <a:lstStyle/>
        <a:p>
          <a:endParaRPr lang="el-GR"/>
        </a:p>
      </dgm:t>
    </dgm:pt>
    <dgm:pt modelId="{66653925-D291-4B54-A3F5-A8601BE3D095}">
      <dgm:prSet/>
      <dgm:spPr/>
      <dgm:t>
        <a:bodyPr/>
        <a:lstStyle/>
        <a:p>
          <a:r>
            <a:rPr lang="en-US" dirty="0"/>
            <a:t>2</a:t>
          </a:r>
          <a:endParaRPr lang="el-GR" dirty="0"/>
        </a:p>
      </dgm:t>
    </dgm:pt>
    <dgm:pt modelId="{BB4CE6BF-C37D-4298-97EF-14C62FE44667}" type="parTrans" cxnId="{2402583E-D15E-4260-BC34-3B55A3748654}">
      <dgm:prSet/>
      <dgm:spPr/>
      <dgm:t>
        <a:bodyPr/>
        <a:lstStyle/>
        <a:p>
          <a:endParaRPr lang="el-GR"/>
        </a:p>
      </dgm:t>
    </dgm:pt>
    <dgm:pt modelId="{CABDF316-743B-4F11-9F25-B3CE83318409}" type="sibTrans" cxnId="{2402583E-D15E-4260-BC34-3B55A3748654}">
      <dgm:prSet/>
      <dgm:spPr/>
      <dgm:t>
        <a:bodyPr/>
        <a:lstStyle/>
        <a:p>
          <a:endParaRPr lang="el-GR"/>
        </a:p>
      </dgm:t>
    </dgm:pt>
    <dgm:pt modelId="{A434E18A-DFF7-48A0-A302-1CA5CDA7D765}">
      <dgm:prSet/>
      <dgm:spPr/>
      <dgm:t>
        <a:bodyPr/>
        <a:lstStyle/>
        <a:p>
          <a:r>
            <a:rPr lang="en-US" dirty="0"/>
            <a:t>2</a:t>
          </a:r>
          <a:endParaRPr lang="el-GR" dirty="0"/>
        </a:p>
      </dgm:t>
    </dgm:pt>
    <dgm:pt modelId="{7119DBC1-9A4E-4A0C-AF75-A89965DE28A9}" type="parTrans" cxnId="{88681FD9-0E00-46E8-AFB2-E2E4DF7C4D8B}">
      <dgm:prSet/>
      <dgm:spPr/>
      <dgm:t>
        <a:bodyPr/>
        <a:lstStyle/>
        <a:p>
          <a:endParaRPr lang="el-GR"/>
        </a:p>
      </dgm:t>
    </dgm:pt>
    <dgm:pt modelId="{934241BE-0C74-48E6-BB7A-767C6A88C2E8}" type="sibTrans" cxnId="{88681FD9-0E00-46E8-AFB2-E2E4DF7C4D8B}">
      <dgm:prSet/>
      <dgm:spPr/>
      <dgm:t>
        <a:bodyPr/>
        <a:lstStyle/>
        <a:p>
          <a:endParaRPr lang="el-GR"/>
        </a:p>
      </dgm:t>
    </dgm:pt>
    <dgm:pt modelId="{64FF582C-3D49-4D2D-880C-E1B9FB7C1FF6}">
      <dgm:prSet/>
      <dgm:spPr/>
      <dgm:t>
        <a:bodyPr/>
        <a:lstStyle/>
        <a:p>
          <a:r>
            <a:rPr lang="en-US" dirty="0"/>
            <a:t>2</a:t>
          </a:r>
          <a:endParaRPr lang="el-GR" dirty="0"/>
        </a:p>
      </dgm:t>
    </dgm:pt>
    <dgm:pt modelId="{0A4C6523-540E-46D5-9C18-DD8C4A7CC62D}" type="parTrans" cxnId="{F5E5A761-3571-49EE-B067-2CAEC74483DD}">
      <dgm:prSet/>
      <dgm:spPr/>
      <dgm:t>
        <a:bodyPr/>
        <a:lstStyle/>
        <a:p>
          <a:endParaRPr lang="el-GR"/>
        </a:p>
      </dgm:t>
    </dgm:pt>
    <dgm:pt modelId="{27A01A90-81DD-4708-A700-B053EEF75906}" type="sibTrans" cxnId="{F5E5A761-3571-49EE-B067-2CAEC74483DD}">
      <dgm:prSet/>
      <dgm:spPr/>
      <dgm:t>
        <a:bodyPr/>
        <a:lstStyle/>
        <a:p>
          <a:endParaRPr lang="el-GR"/>
        </a:p>
      </dgm:t>
    </dgm:pt>
    <dgm:pt modelId="{C6BC1256-0C8F-462C-B722-6979C6BAEE24}">
      <dgm:prSet/>
      <dgm:spPr/>
      <dgm:t>
        <a:bodyPr/>
        <a:lstStyle/>
        <a:p>
          <a:r>
            <a:rPr lang="en-US" dirty="0"/>
            <a:t>1</a:t>
          </a:r>
          <a:endParaRPr lang="el-GR" dirty="0"/>
        </a:p>
      </dgm:t>
    </dgm:pt>
    <dgm:pt modelId="{EDB07F5D-9443-41F6-AC71-9EB7CA6DFFF4}" type="parTrans" cxnId="{43AC7776-5EE8-4FE4-B830-851C68CEFCBA}">
      <dgm:prSet/>
      <dgm:spPr/>
      <dgm:t>
        <a:bodyPr/>
        <a:lstStyle/>
        <a:p>
          <a:endParaRPr lang="el-GR"/>
        </a:p>
      </dgm:t>
    </dgm:pt>
    <dgm:pt modelId="{54694372-DB93-49D7-AEA6-5329A30FEF72}" type="sibTrans" cxnId="{43AC7776-5EE8-4FE4-B830-851C68CEFCBA}">
      <dgm:prSet/>
      <dgm:spPr/>
      <dgm:t>
        <a:bodyPr/>
        <a:lstStyle/>
        <a:p>
          <a:endParaRPr lang="el-GR"/>
        </a:p>
      </dgm:t>
    </dgm:pt>
    <dgm:pt modelId="{45DE8799-BE38-4777-BB1D-8ECC3256A5C3}">
      <dgm:prSet/>
      <dgm:spPr/>
      <dgm:t>
        <a:bodyPr/>
        <a:lstStyle/>
        <a:p>
          <a:r>
            <a:rPr lang="en-US" dirty="0"/>
            <a:t>1</a:t>
          </a:r>
          <a:endParaRPr lang="el-GR" dirty="0"/>
        </a:p>
      </dgm:t>
    </dgm:pt>
    <dgm:pt modelId="{A9C1E1E0-DE73-4F43-91ED-7683E336894E}" type="parTrans" cxnId="{CD2DBF77-E7F5-471B-8313-35A88E4FA3C2}">
      <dgm:prSet/>
      <dgm:spPr/>
      <dgm:t>
        <a:bodyPr/>
        <a:lstStyle/>
        <a:p>
          <a:endParaRPr lang="el-GR"/>
        </a:p>
      </dgm:t>
    </dgm:pt>
    <dgm:pt modelId="{84AA213B-DD45-4448-8789-DDE09B4C16CD}" type="sibTrans" cxnId="{CD2DBF77-E7F5-471B-8313-35A88E4FA3C2}">
      <dgm:prSet/>
      <dgm:spPr/>
      <dgm:t>
        <a:bodyPr/>
        <a:lstStyle/>
        <a:p>
          <a:endParaRPr lang="el-GR"/>
        </a:p>
      </dgm:t>
    </dgm:pt>
    <dgm:pt modelId="{B1FABEA8-2651-4A4F-B6C1-F13812E86D61}">
      <dgm:prSet/>
      <dgm:spPr/>
      <dgm:t>
        <a:bodyPr/>
        <a:lstStyle/>
        <a:p>
          <a:r>
            <a:rPr lang="en-US" dirty="0"/>
            <a:t>1</a:t>
          </a:r>
          <a:endParaRPr lang="el-GR" dirty="0"/>
        </a:p>
      </dgm:t>
    </dgm:pt>
    <dgm:pt modelId="{04C9A930-E94B-40DD-BE89-D5A440CB6D50}" type="parTrans" cxnId="{DB0E0D96-83D0-4CA0-82F1-0F1F9AA49B9A}">
      <dgm:prSet/>
      <dgm:spPr/>
      <dgm:t>
        <a:bodyPr/>
        <a:lstStyle/>
        <a:p>
          <a:endParaRPr lang="el-GR"/>
        </a:p>
      </dgm:t>
    </dgm:pt>
    <dgm:pt modelId="{4114A7CD-A583-4FBA-80A4-2E6B92B10B69}" type="sibTrans" cxnId="{DB0E0D96-83D0-4CA0-82F1-0F1F9AA49B9A}">
      <dgm:prSet/>
      <dgm:spPr/>
      <dgm:t>
        <a:bodyPr/>
        <a:lstStyle/>
        <a:p>
          <a:endParaRPr lang="el-GR"/>
        </a:p>
      </dgm:t>
    </dgm:pt>
    <dgm:pt modelId="{08DF7286-28BA-4437-80C2-CCAE5C98F1DB}" type="pres">
      <dgm:prSet presAssocID="{971011BF-37B9-43FE-9806-B7D55A0332A2}" presName="Name0" presStyleCnt="0">
        <dgm:presLayoutVars>
          <dgm:dir/>
          <dgm:resizeHandles val="exact"/>
        </dgm:presLayoutVars>
      </dgm:prSet>
      <dgm:spPr/>
    </dgm:pt>
    <dgm:pt modelId="{8C625FC2-90FE-41FB-9C8F-35E2F41EFEB2}" type="pres">
      <dgm:prSet presAssocID="{416B928C-80C4-479D-95B1-850CB76241A3}" presName="parTxOnly" presStyleLbl="node1" presStyleIdx="0" presStyleCnt="9">
        <dgm:presLayoutVars>
          <dgm:bulletEnabled val="1"/>
        </dgm:presLayoutVars>
      </dgm:prSet>
      <dgm:spPr/>
    </dgm:pt>
    <dgm:pt modelId="{BAF6776D-C91F-4979-8944-827627854EF8}" type="pres">
      <dgm:prSet presAssocID="{015EFA55-CE24-4A00-8F5F-3A8B6A332605}" presName="parSpace" presStyleCnt="0"/>
      <dgm:spPr/>
    </dgm:pt>
    <dgm:pt modelId="{DA4E9299-C30C-4BA8-8B62-FA666ECB6909}" type="pres">
      <dgm:prSet presAssocID="{68109FB1-1D87-488B-9A4C-E31528652298}" presName="parTxOnly" presStyleLbl="node1" presStyleIdx="1" presStyleCnt="9">
        <dgm:presLayoutVars>
          <dgm:bulletEnabled val="1"/>
        </dgm:presLayoutVars>
      </dgm:prSet>
      <dgm:spPr/>
    </dgm:pt>
    <dgm:pt modelId="{4FAD62CE-8508-4B97-A718-0412D60E4C2B}" type="pres">
      <dgm:prSet presAssocID="{E8E63ACF-E317-4242-81A0-B4441566CE62}" presName="parSpace" presStyleCnt="0"/>
      <dgm:spPr/>
    </dgm:pt>
    <dgm:pt modelId="{76A11A16-9D06-47B6-A5C1-B8020A1FD575}" type="pres">
      <dgm:prSet presAssocID="{1D844760-BC99-4C3C-B68B-BAC9BA4E5DEC}" presName="parTxOnly" presStyleLbl="node1" presStyleIdx="2" presStyleCnt="9">
        <dgm:presLayoutVars>
          <dgm:bulletEnabled val="1"/>
        </dgm:presLayoutVars>
      </dgm:prSet>
      <dgm:spPr/>
    </dgm:pt>
    <dgm:pt modelId="{E6D2F4E6-54D5-4AF4-B03E-48BFDEBD098D}" type="pres">
      <dgm:prSet presAssocID="{1B46FBE9-DB76-4F86-BF24-1E771D3C4B45}" presName="parSpace" presStyleCnt="0"/>
      <dgm:spPr/>
    </dgm:pt>
    <dgm:pt modelId="{8BFEEF11-F3F0-4C38-9B44-CCBCBF086A00}" type="pres">
      <dgm:prSet presAssocID="{66653925-D291-4B54-A3F5-A8601BE3D095}" presName="parTxOnly" presStyleLbl="node1" presStyleIdx="3" presStyleCnt="9">
        <dgm:presLayoutVars>
          <dgm:bulletEnabled val="1"/>
        </dgm:presLayoutVars>
      </dgm:prSet>
      <dgm:spPr/>
    </dgm:pt>
    <dgm:pt modelId="{70060E42-E4A2-4F63-9FA8-B27E7F107FB0}" type="pres">
      <dgm:prSet presAssocID="{CABDF316-743B-4F11-9F25-B3CE83318409}" presName="parSpace" presStyleCnt="0"/>
      <dgm:spPr/>
    </dgm:pt>
    <dgm:pt modelId="{CB3D293C-B0B0-4EC2-9591-B862BD9431D4}" type="pres">
      <dgm:prSet presAssocID="{A434E18A-DFF7-48A0-A302-1CA5CDA7D765}" presName="parTxOnly" presStyleLbl="node1" presStyleIdx="4" presStyleCnt="9">
        <dgm:presLayoutVars>
          <dgm:bulletEnabled val="1"/>
        </dgm:presLayoutVars>
      </dgm:prSet>
      <dgm:spPr/>
    </dgm:pt>
    <dgm:pt modelId="{755E2F2C-5EEE-45CD-AB11-A92FC85FD219}" type="pres">
      <dgm:prSet presAssocID="{934241BE-0C74-48E6-BB7A-767C6A88C2E8}" presName="parSpace" presStyleCnt="0"/>
      <dgm:spPr/>
    </dgm:pt>
    <dgm:pt modelId="{BA07A765-51CA-4772-A729-D85540D603B5}" type="pres">
      <dgm:prSet presAssocID="{64FF582C-3D49-4D2D-880C-E1B9FB7C1FF6}" presName="parTxOnly" presStyleLbl="node1" presStyleIdx="5" presStyleCnt="9">
        <dgm:presLayoutVars>
          <dgm:bulletEnabled val="1"/>
        </dgm:presLayoutVars>
      </dgm:prSet>
      <dgm:spPr/>
    </dgm:pt>
    <dgm:pt modelId="{9C328F02-6C9B-4B7D-B9F0-596F8EC2AF53}" type="pres">
      <dgm:prSet presAssocID="{27A01A90-81DD-4708-A700-B053EEF75906}" presName="parSpace" presStyleCnt="0"/>
      <dgm:spPr/>
    </dgm:pt>
    <dgm:pt modelId="{4ECD7124-0D42-4A4B-9508-71FF34B004EC}" type="pres">
      <dgm:prSet presAssocID="{C6BC1256-0C8F-462C-B722-6979C6BAEE24}" presName="parTxOnly" presStyleLbl="node1" presStyleIdx="6" presStyleCnt="9">
        <dgm:presLayoutVars>
          <dgm:bulletEnabled val="1"/>
        </dgm:presLayoutVars>
      </dgm:prSet>
      <dgm:spPr/>
    </dgm:pt>
    <dgm:pt modelId="{C596C59C-6FCB-4DBD-BB37-7C9C28BAD5A5}" type="pres">
      <dgm:prSet presAssocID="{54694372-DB93-49D7-AEA6-5329A30FEF72}" presName="parSpace" presStyleCnt="0"/>
      <dgm:spPr/>
    </dgm:pt>
    <dgm:pt modelId="{610C925B-B9F0-4178-B736-85818B3952C1}" type="pres">
      <dgm:prSet presAssocID="{45DE8799-BE38-4777-BB1D-8ECC3256A5C3}" presName="parTxOnly" presStyleLbl="node1" presStyleIdx="7" presStyleCnt="9">
        <dgm:presLayoutVars>
          <dgm:bulletEnabled val="1"/>
        </dgm:presLayoutVars>
      </dgm:prSet>
      <dgm:spPr/>
    </dgm:pt>
    <dgm:pt modelId="{F10598E3-68DC-4538-A312-B6AE245B2D13}" type="pres">
      <dgm:prSet presAssocID="{84AA213B-DD45-4448-8789-DDE09B4C16CD}" presName="parSpace" presStyleCnt="0"/>
      <dgm:spPr/>
    </dgm:pt>
    <dgm:pt modelId="{975B13C6-D192-486C-978F-AD47160591EC}" type="pres">
      <dgm:prSet presAssocID="{B1FABEA8-2651-4A4F-B6C1-F13812E86D61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BD0F50A-76D0-460F-A5C8-5039F14BC721}" srcId="{971011BF-37B9-43FE-9806-B7D55A0332A2}" destId="{416B928C-80C4-479D-95B1-850CB76241A3}" srcOrd="0" destOrd="0" parTransId="{8009847D-1199-4CF0-9A86-023CDAF845C4}" sibTransId="{015EFA55-CE24-4A00-8F5F-3A8B6A332605}"/>
    <dgm:cxn modelId="{7EE3E612-45AA-4D35-A4BB-6282D7AF09E8}" type="presOf" srcId="{C6BC1256-0C8F-462C-B722-6979C6BAEE24}" destId="{4ECD7124-0D42-4A4B-9508-71FF34B004EC}" srcOrd="0" destOrd="0" presId="urn:microsoft.com/office/officeart/2005/8/layout/hChevron3"/>
    <dgm:cxn modelId="{177A912A-C7DE-4097-BE8E-7666C79004D8}" srcId="{971011BF-37B9-43FE-9806-B7D55A0332A2}" destId="{1D844760-BC99-4C3C-B68B-BAC9BA4E5DEC}" srcOrd="2" destOrd="0" parTransId="{FF4A3A02-94BA-424C-A567-E93EF502AB9A}" sibTransId="{1B46FBE9-DB76-4F86-BF24-1E771D3C4B45}"/>
    <dgm:cxn modelId="{204C2A2D-ACEC-4084-9226-769C951EDDD6}" type="presOf" srcId="{416B928C-80C4-479D-95B1-850CB76241A3}" destId="{8C625FC2-90FE-41FB-9C8F-35E2F41EFEB2}" srcOrd="0" destOrd="0" presId="urn:microsoft.com/office/officeart/2005/8/layout/hChevron3"/>
    <dgm:cxn modelId="{5C10FC32-F813-4239-B5BD-00C3C9B80186}" type="presOf" srcId="{971011BF-37B9-43FE-9806-B7D55A0332A2}" destId="{08DF7286-28BA-4437-80C2-CCAE5C98F1DB}" srcOrd="0" destOrd="0" presId="urn:microsoft.com/office/officeart/2005/8/layout/hChevron3"/>
    <dgm:cxn modelId="{2402583E-D15E-4260-BC34-3B55A3748654}" srcId="{971011BF-37B9-43FE-9806-B7D55A0332A2}" destId="{66653925-D291-4B54-A3F5-A8601BE3D095}" srcOrd="3" destOrd="0" parTransId="{BB4CE6BF-C37D-4298-97EF-14C62FE44667}" sibTransId="{CABDF316-743B-4F11-9F25-B3CE83318409}"/>
    <dgm:cxn modelId="{BAE19A5E-9F53-4375-954A-CAB1D138CF04}" type="presOf" srcId="{68109FB1-1D87-488B-9A4C-E31528652298}" destId="{DA4E9299-C30C-4BA8-8B62-FA666ECB6909}" srcOrd="0" destOrd="0" presId="urn:microsoft.com/office/officeart/2005/8/layout/hChevron3"/>
    <dgm:cxn modelId="{F5E5A761-3571-49EE-B067-2CAEC74483DD}" srcId="{971011BF-37B9-43FE-9806-B7D55A0332A2}" destId="{64FF582C-3D49-4D2D-880C-E1B9FB7C1FF6}" srcOrd="5" destOrd="0" parTransId="{0A4C6523-540E-46D5-9C18-DD8C4A7CC62D}" sibTransId="{27A01A90-81DD-4708-A700-B053EEF75906}"/>
    <dgm:cxn modelId="{F7F8F14C-BBC8-40A8-A031-DE59358CC09B}" type="presOf" srcId="{B1FABEA8-2651-4A4F-B6C1-F13812E86D61}" destId="{975B13C6-D192-486C-978F-AD47160591EC}" srcOrd="0" destOrd="0" presId="urn:microsoft.com/office/officeart/2005/8/layout/hChevron3"/>
    <dgm:cxn modelId="{43AC7776-5EE8-4FE4-B830-851C68CEFCBA}" srcId="{971011BF-37B9-43FE-9806-B7D55A0332A2}" destId="{C6BC1256-0C8F-462C-B722-6979C6BAEE24}" srcOrd="6" destOrd="0" parTransId="{EDB07F5D-9443-41F6-AC71-9EB7CA6DFFF4}" sibTransId="{54694372-DB93-49D7-AEA6-5329A30FEF72}"/>
    <dgm:cxn modelId="{CD2DBF77-E7F5-471B-8313-35A88E4FA3C2}" srcId="{971011BF-37B9-43FE-9806-B7D55A0332A2}" destId="{45DE8799-BE38-4777-BB1D-8ECC3256A5C3}" srcOrd="7" destOrd="0" parTransId="{A9C1E1E0-DE73-4F43-91ED-7683E336894E}" sibTransId="{84AA213B-DD45-4448-8789-DDE09B4C16CD}"/>
    <dgm:cxn modelId="{6709FB84-FD1D-4F2F-9518-ECA593F6E9E5}" type="presOf" srcId="{1D844760-BC99-4C3C-B68B-BAC9BA4E5DEC}" destId="{76A11A16-9D06-47B6-A5C1-B8020A1FD575}" srcOrd="0" destOrd="0" presId="urn:microsoft.com/office/officeart/2005/8/layout/hChevron3"/>
    <dgm:cxn modelId="{948F8A8E-4B0E-4C9A-AECF-B9830189EC68}" type="presOf" srcId="{66653925-D291-4B54-A3F5-A8601BE3D095}" destId="{8BFEEF11-F3F0-4C38-9B44-CCBCBF086A00}" srcOrd="0" destOrd="0" presId="urn:microsoft.com/office/officeart/2005/8/layout/hChevron3"/>
    <dgm:cxn modelId="{DB0E0D96-83D0-4CA0-82F1-0F1F9AA49B9A}" srcId="{971011BF-37B9-43FE-9806-B7D55A0332A2}" destId="{B1FABEA8-2651-4A4F-B6C1-F13812E86D61}" srcOrd="8" destOrd="0" parTransId="{04C9A930-E94B-40DD-BE89-D5A440CB6D50}" sibTransId="{4114A7CD-A583-4FBA-80A4-2E6B92B10B69}"/>
    <dgm:cxn modelId="{51A55399-FAA9-4E4B-9033-5558AC4204E8}" type="presOf" srcId="{64FF582C-3D49-4D2D-880C-E1B9FB7C1FF6}" destId="{BA07A765-51CA-4772-A729-D85540D603B5}" srcOrd="0" destOrd="0" presId="urn:microsoft.com/office/officeart/2005/8/layout/hChevron3"/>
    <dgm:cxn modelId="{7DF3BDAB-B345-41E5-BE43-325CE2A6B4FD}" type="presOf" srcId="{45DE8799-BE38-4777-BB1D-8ECC3256A5C3}" destId="{610C925B-B9F0-4178-B736-85818B3952C1}" srcOrd="0" destOrd="0" presId="urn:microsoft.com/office/officeart/2005/8/layout/hChevron3"/>
    <dgm:cxn modelId="{88681FD9-0E00-46E8-AFB2-E2E4DF7C4D8B}" srcId="{971011BF-37B9-43FE-9806-B7D55A0332A2}" destId="{A434E18A-DFF7-48A0-A302-1CA5CDA7D765}" srcOrd="4" destOrd="0" parTransId="{7119DBC1-9A4E-4A0C-AF75-A89965DE28A9}" sibTransId="{934241BE-0C74-48E6-BB7A-767C6A88C2E8}"/>
    <dgm:cxn modelId="{CAD817E2-417D-4302-9EC0-BC4A169D26F0}" type="presOf" srcId="{A434E18A-DFF7-48A0-A302-1CA5CDA7D765}" destId="{CB3D293C-B0B0-4EC2-9591-B862BD9431D4}" srcOrd="0" destOrd="0" presId="urn:microsoft.com/office/officeart/2005/8/layout/hChevron3"/>
    <dgm:cxn modelId="{3D735BF8-F1FB-42DB-8182-8D6C8037C01B}" srcId="{971011BF-37B9-43FE-9806-B7D55A0332A2}" destId="{68109FB1-1D87-488B-9A4C-E31528652298}" srcOrd="1" destOrd="0" parTransId="{A0006712-5A3F-481D-9DB5-D94D1AD364D9}" sibTransId="{E8E63ACF-E317-4242-81A0-B4441566CE62}"/>
    <dgm:cxn modelId="{3590FFC1-3B55-456B-A9DC-85CF7736640E}" type="presParOf" srcId="{08DF7286-28BA-4437-80C2-CCAE5C98F1DB}" destId="{8C625FC2-90FE-41FB-9C8F-35E2F41EFEB2}" srcOrd="0" destOrd="0" presId="urn:microsoft.com/office/officeart/2005/8/layout/hChevron3"/>
    <dgm:cxn modelId="{B5A42BB1-9DD3-4DF5-856E-09EBE8F6C791}" type="presParOf" srcId="{08DF7286-28BA-4437-80C2-CCAE5C98F1DB}" destId="{BAF6776D-C91F-4979-8944-827627854EF8}" srcOrd="1" destOrd="0" presId="urn:microsoft.com/office/officeart/2005/8/layout/hChevron3"/>
    <dgm:cxn modelId="{42844EF3-E285-4C84-BC07-38A3F016AB7E}" type="presParOf" srcId="{08DF7286-28BA-4437-80C2-CCAE5C98F1DB}" destId="{DA4E9299-C30C-4BA8-8B62-FA666ECB6909}" srcOrd="2" destOrd="0" presId="urn:microsoft.com/office/officeart/2005/8/layout/hChevron3"/>
    <dgm:cxn modelId="{F0E6673A-4783-41AD-9C88-599E9D2CC7A6}" type="presParOf" srcId="{08DF7286-28BA-4437-80C2-CCAE5C98F1DB}" destId="{4FAD62CE-8508-4B97-A718-0412D60E4C2B}" srcOrd="3" destOrd="0" presId="urn:microsoft.com/office/officeart/2005/8/layout/hChevron3"/>
    <dgm:cxn modelId="{1C37F247-490D-40F8-8E7A-ACA362AD3763}" type="presParOf" srcId="{08DF7286-28BA-4437-80C2-CCAE5C98F1DB}" destId="{76A11A16-9D06-47B6-A5C1-B8020A1FD575}" srcOrd="4" destOrd="0" presId="urn:microsoft.com/office/officeart/2005/8/layout/hChevron3"/>
    <dgm:cxn modelId="{49A883E7-0A84-40DD-8778-9AA8260531E9}" type="presParOf" srcId="{08DF7286-28BA-4437-80C2-CCAE5C98F1DB}" destId="{E6D2F4E6-54D5-4AF4-B03E-48BFDEBD098D}" srcOrd="5" destOrd="0" presId="urn:microsoft.com/office/officeart/2005/8/layout/hChevron3"/>
    <dgm:cxn modelId="{68BF67C7-2CE1-4B6E-A268-7033ACBE977C}" type="presParOf" srcId="{08DF7286-28BA-4437-80C2-CCAE5C98F1DB}" destId="{8BFEEF11-F3F0-4C38-9B44-CCBCBF086A00}" srcOrd="6" destOrd="0" presId="urn:microsoft.com/office/officeart/2005/8/layout/hChevron3"/>
    <dgm:cxn modelId="{A2C4BDF2-18EC-465B-A706-45D5A5ED0B39}" type="presParOf" srcId="{08DF7286-28BA-4437-80C2-CCAE5C98F1DB}" destId="{70060E42-E4A2-4F63-9FA8-B27E7F107FB0}" srcOrd="7" destOrd="0" presId="urn:microsoft.com/office/officeart/2005/8/layout/hChevron3"/>
    <dgm:cxn modelId="{1D8B139E-6CAC-4F29-9D9C-C60147655320}" type="presParOf" srcId="{08DF7286-28BA-4437-80C2-CCAE5C98F1DB}" destId="{CB3D293C-B0B0-4EC2-9591-B862BD9431D4}" srcOrd="8" destOrd="0" presId="urn:microsoft.com/office/officeart/2005/8/layout/hChevron3"/>
    <dgm:cxn modelId="{B64ADD2F-E272-490C-9223-8EDFBC263E07}" type="presParOf" srcId="{08DF7286-28BA-4437-80C2-CCAE5C98F1DB}" destId="{755E2F2C-5EEE-45CD-AB11-A92FC85FD219}" srcOrd="9" destOrd="0" presId="urn:microsoft.com/office/officeart/2005/8/layout/hChevron3"/>
    <dgm:cxn modelId="{790CBECA-6A74-49E0-A7A4-60E49A23379B}" type="presParOf" srcId="{08DF7286-28BA-4437-80C2-CCAE5C98F1DB}" destId="{BA07A765-51CA-4772-A729-D85540D603B5}" srcOrd="10" destOrd="0" presId="urn:microsoft.com/office/officeart/2005/8/layout/hChevron3"/>
    <dgm:cxn modelId="{271BC82D-2B02-4DB2-88D6-F67EE8558835}" type="presParOf" srcId="{08DF7286-28BA-4437-80C2-CCAE5C98F1DB}" destId="{9C328F02-6C9B-4B7D-B9F0-596F8EC2AF53}" srcOrd="11" destOrd="0" presId="urn:microsoft.com/office/officeart/2005/8/layout/hChevron3"/>
    <dgm:cxn modelId="{7C2AF847-DA70-4832-9038-46725B39EBF9}" type="presParOf" srcId="{08DF7286-28BA-4437-80C2-CCAE5C98F1DB}" destId="{4ECD7124-0D42-4A4B-9508-71FF34B004EC}" srcOrd="12" destOrd="0" presId="urn:microsoft.com/office/officeart/2005/8/layout/hChevron3"/>
    <dgm:cxn modelId="{F9EDD945-D56C-428F-B708-373D7792A557}" type="presParOf" srcId="{08DF7286-28BA-4437-80C2-CCAE5C98F1DB}" destId="{C596C59C-6FCB-4DBD-BB37-7C9C28BAD5A5}" srcOrd="13" destOrd="0" presId="urn:microsoft.com/office/officeart/2005/8/layout/hChevron3"/>
    <dgm:cxn modelId="{8639D9E7-60AA-47A1-9883-9858677DC989}" type="presParOf" srcId="{08DF7286-28BA-4437-80C2-CCAE5C98F1DB}" destId="{610C925B-B9F0-4178-B736-85818B3952C1}" srcOrd="14" destOrd="0" presId="urn:microsoft.com/office/officeart/2005/8/layout/hChevron3"/>
    <dgm:cxn modelId="{7BF22230-8BB2-4412-9BAE-786DE28193F1}" type="presParOf" srcId="{08DF7286-28BA-4437-80C2-CCAE5C98F1DB}" destId="{F10598E3-68DC-4538-A312-B6AE245B2D13}" srcOrd="15" destOrd="0" presId="urn:microsoft.com/office/officeart/2005/8/layout/hChevron3"/>
    <dgm:cxn modelId="{21863EAF-5AAA-46EC-8776-68244DAB4529}" type="presParOf" srcId="{08DF7286-28BA-4437-80C2-CCAE5C98F1DB}" destId="{975B13C6-D192-486C-978F-AD47160591EC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3BF22-550C-44E2-A1F0-AA874F013F1E}">
      <dsp:nvSpPr>
        <dsp:cNvPr id="0" name=""/>
        <dsp:cNvSpPr/>
      </dsp:nvSpPr>
      <dsp:spPr>
        <a:xfrm>
          <a:off x="0" y="2519"/>
          <a:ext cx="886529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85A371-D472-4A52-AD42-16A4290FAED1}">
      <dsp:nvSpPr>
        <dsp:cNvPr id="0" name=""/>
        <dsp:cNvSpPr/>
      </dsp:nvSpPr>
      <dsp:spPr>
        <a:xfrm>
          <a:off x="0" y="2519"/>
          <a:ext cx="1773058" cy="171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Goal:</a:t>
          </a:r>
          <a:endParaRPr lang="el-GR" sz="3200" b="1" kern="1200" dirty="0"/>
        </a:p>
      </dsp:txBody>
      <dsp:txXfrm>
        <a:off x="0" y="2519"/>
        <a:ext cx="1773058" cy="1718174"/>
      </dsp:txXfrm>
    </dsp:sp>
    <dsp:sp modelId="{C55EA239-403F-401E-A933-F22D9A02C454}">
      <dsp:nvSpPr>
        <dsp:cNvPr id="0" name=""/>
        <dsp:cNvSpPr/>
      </dsp:nvSpPr>
      <dsp:spPr>
        <a:xfrm>
          <a:off x="1906037" y="80541"/>
          <a:ext cx="6959255" cy="1560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>
              <a:sym typeface="Wingdings" panose="05000000000000000000" pitchFamily="2" charset="2"/>
            </a:rPr>
            <a:t>to employ the same paradigm as in task switching for modality switching in </a:t>
          </a:r>
          <a:r>
            <a:rPr lang="en-US" altLang="en-US" sz="2000" b="1" kern="1200" dirty="0">
              <a:sym typeface="Wingdings" panose="05000000000000000000" pitchFamily="2" charset="2"/>
            </a:rPr>
            <a:t>oral and written language production</a:t>
          </a:r>
          <a:endParaRPr lang="el-GR" sz="2000" kern="1200" dirty="0"/>
        </a:p>
      </dsp:txBody>
      <dsp:txXfrm>
        <a:off x="1906037" y="80541"/>
        <a:ext cx="6959255" cy="1560451"/>
      </dsp:txXfrm>
    </dsp:sp>
    <dsp:sp modelId="{01820447-7781-42EB-82D4-A7C62DF5C106}">
      <dsp:nvSpPr>
        <dsp:cNvPr id="0" name=""/>
        <dsp:cNvSpPr/>
      </dsp:nvSpPr>
      <dsp:spPr>
        <a:xfrm>
          <a:off x="1773058" y="1640992"/>
          <a:ext cx="709223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5B2B7-F582-4DE9-BEBC-5485F1677731}">
      <dsp:nvSpPr>
        <dsp:cNvPr id="0" name=""/>
        <dsp:cNvSpPr/>
      </dsp:nvSpPr>
      <dsp:spPr>
        <a:xfrm>
          <a:off x="0" y="1720693"/>
          <a:ext cx="886529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65676-4573-4AD9-96F7-1CF9CC99789C}">
      <dsp:nvSpPr>
        <dsp:cNvPr id="0" name=""/>
        <dsp:cNvSpPr/>
      </dsp:nvSpPr>
      <dsp:spPr>
        <a:xfrm>
          <a:off x="0" y="1720693"/>
          <a:ext cx="1773058" cy="171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New-in:</a:t>
          </a:r>
          <a:endParaRPr lang="el-GR" sz="3200" b="1" kern="1200" dirty="0"/>
        </a:p>
      </dsp:txBody>
      <dsp:txXfrm>
        <a:off x="0" y="1720693"/>
        <a:ext cx="1773058" cy="1718174"/>
      </dsp:txXfrm>
    </dsp:sp>
    <dsp:sp modelId="{75310248-C24D-44E8-9F8E-79A818AB5304}">
      <dsp:nvSpPr>
        <dsp:cNvPr id="0" name=""/>
        <dsp:cNvSpPr/>
      </dsp:nvSpPr>
      <dsp:spPr>
        <a:xfrm>
          <a:off x="1906037" y="1798715"/>
          <a:ext cx="6959255" cy="1560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investigate modality switching in </a:t>
          </a:r>
          <a:r>
            <a:rPr lang="en-US" sz="2000" b="1" kern="1200" dirty="0"/>
            <a:t>t</a:t>
          </a:r>
          <a:r>
            <a:rPr lang="en-US" altLang="en-US" sz="2000" b="1" kern="1200" dirty="0">
              <a:sym typeface="Wingdings" panose="05000000000000000000" pitchFamily="2" charset="2"/>
            </a:rPr>
            <a:t>yping </a:t>
          </a:r>
          <a:r>
            <a:rPr lang="en-US" altLang="en-US" sz="2000" kern="1200" dirty="0">
              <a:sym typeface="Wingdings" panose="05000000000000000000" pitchFamily="2" charset="2"/>
            </a:rPr>
            <a:t>(</a:t>
          </a:r>
          <a:r>
            <a:rPr lang="en-US" altLang="en-US" sz="2000" kern="1200" dirty="0" err="1">
              <a:sym typeface="Wingdings" panose="05000000000000000000" pitchFamily="2" charset="2"/>
            </a:rPr>
            <a:t>Pinet</a:t>
          </a:r>
          <a:r>
            <a:rPr lang="en-US" altLang="en-US" sz="2000" kern="1200" dirty="0">
              <a:sym typeface="Wingdings" panose="05000000000000000000" pitchFamily="2" charset="2"/>
            </a:rPr>
            <a:t> et al., 2016) instead of handwriting.</a:t>
          </a:r>
          <a:endParaRPr lang="el-GR" sz="2000" kern="1200" dirty="0"/>
        </a:p>
      </dsp:txBody>
      <dsp:txXfrm>
        <a:off x="1906037" y="1798715"/>
        <a:ext cx="6959255" cy="1560451"/>
      </dsp:txXfrm>
    </dsp:sp>
    <dsp:sp modelId="{6EB54F82-1571-4592-8553-9DE445CBA6DC}">
      <dsp:nvSpPr>
        <dsp:cNvPr id="0" name=""/>
        <dsp:cNvSpPr/>
      </dsp:nvSpPr>
      <dsp:spPr>
        <a:xfrm>
          <a:off x="1773058" y="3359167"/>
          <a:ext cx="709223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D2B6E-1159-4D20-9E9E-43820F675832}">
      <dsp:nvSpPr>
        <dsp:cNvPr id="0" name=""/>
        <dsp:cNvSpPr/>
      </dsp:nvSpPr>
      <dsp:spPr>
        <a:xfrm>
          <a:off x="0" y="3438867"/>
          <a:ext cx="886529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386C08-8168-470C-B1EE-E20DBBEB1CE9}">
      <dsp:nvSpPr>
        <dsp:cNvPr id="0" name=""/>
        <dsp:cNvSpPr/>
      </dsp:nvSpPr>
      <dsp:spPr>
        <a:xfrm>
          <a:off x="0" y="3438867"/>
          <a:ext cx="1773058" cy="171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Focus:</a:t>
          </a:r>
          <a:endParaRPr lang="el-GR" sz="4400" b="1" kern="1200" dirty="0"/>
        </a:p>
      </dsp:txBody>
      <dsp:txXfrm>
        <a:off x="0" y="3438867"/>
        <a:ext cx="1773058" cy="1718174"/>
      </dsp:txXfrm>
    </dsp:sp>
    <dsp:sp modelId="{D5D77295-700D-4DB4-9013-C7DE975FEC83}">
      <dsp:nvSpPr>
        <dsp:cNvPr id="0" name=""/>
        <dsp:cNvSpPr/>
      </dsp:nvSpPr>
      <dsp:spPr>
        <a:xfrm>
          <a:off x="1906037" y="3516890"/>
          <a:ext cx="6959255" cy="1560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examine (the level of) the co-activation of phonological and orthographic representations during oral and written naming and focus on the strength of this co-activation in each task (speak – type)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900" kern="1200" dirty="0"/>
        </a:p>
      </dsp:txBody>
      <dsp:txXfrm>
        <a:off x="1906037" y="3516890"/>
        <a:ext cx="6959255" cy="1560451"/>
      </dsp:txXfrm>
    </dsp:sp>
    <dsp:sp modelId="{9D6DE6FF-ED99-478D-BB64-6997546B6F93}">
      <dsp:nvSpPr>
        <dsp:cNvPr id="0" name=""/>
        <dsp:cNvSpPr/>
      </dsp:nvSpPr>
      <dsp:spPr>
        <a:xfrm>
          <a:off x="1773058" y="4989005"/>
          <a:ext cx="709223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25FC2-90FE-41FB-9C8F-35E2F41EFEB2}">
      <dsp:nvSpPr>
        <dsp:cNvPr id="0" name=""/>
        <dsp:cNvSpPr/>
      </dsp:nvSpPr>
      <dsp:spPr>
        <a:xfrm>
          <a:off x="3770" y="243824"/>
          <a:ext cx="1097359" cy="43894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  <a:endParaRPr lang="el-GR" sz="2200" kern="1200" dirty="0"/>
        </a:p>
      </dsp:txBody>
      <dsp:txXfrm>
        <a:off x="3770" y="243824"/>
        <a:ext cx="987623" cy="438943"/>
      </dsp:txXfrm>
    </dsp:sp>
    <dsp:sp modelId="{DA4E9299-C30C-4BA8-8B62-FA666ECB6909}">
      <dsp:nvSpPr>
        <dsp:cNvPr id="0" name=""/>
        <dsp:cNvSpPr/>
      </dsp:nvSpPr>
      <dsp:spPr>
        <a:xfrm>
          <a:off x="881657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</a:t>
          </a:r>
          <a:endParaRPr lang="el-GR" sz="2200" kern="1200" dirty="0"/>
        </a:p>
      </dsp:txBody>
      <dsp:txXfrm>
        <a:off x="1101129" y="243824"/>
        <a:ext cx="658416" cy="438943"/>
      </dsp:txXfrm>
    </dsp:sp>
    <dsp:sp modelId="{76A11A16-9D06-47B6-A5C1-B8020A1FD575}">
      <dsp:nvSpPr>
        <dsp:cNvPr id="0" name=""/>
        <dsp:cNvSpPr/>
      </dsp:nvSpPr>
      <dsp:spPr>
        <a:xfrm>
          <a:off x="1759545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  <a:endParaRPr lang="el-GR" sz="2200" kern="1200" dirty="0"/>
        </a:p>
      </dsp:txBody>
      <dsp:txXfrm>
        <a:off x="1979017" y="243824"/>
        <a:ext cx="658416" cy="438943"/>
      </dsp:txXfrm>
    </dsp:sp>
    <dsp:sp modelId="{8BFEEF11-F3F0-4C38-9B44-CCBCBF086A00}">
      <dsp:nvSpPr>
        <dsp:cNvPr id="0" name=""/>
        <dsp:cNvSpPr/>
      </dsp:nvSpPr>
      <dsp:spPr>
        <a:xfrm>
          <a:off x="2637432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</a:t>
          </a:r>
          <a:endParaRPr lang="el-GR" sz="2200" kern="1200" dirty="0"/>
        </a:p>
      </dsp:txBody>
      <dsp:txXfrm>
        <a:off x="2856904" y="243824"/>
        <a:ext cx="658416" cy="438943"/>
      </dsp:txXfrm>
    </dsp:sp>
    <dsp:sp modelId="{CB3D293C-B0B0-4EC2-9591-B862BD9431D4}">
      <dsp:nvSpPr>
        <dsp:cNvPr id="0" name=""/>
        <dsp:cNvSpPr/>
      </dsp:nvSpPr>
      <dsp:spPr>
        <a:xfrm>
          <a:off x="3515320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</a:t>
          </a:r>
          <a:endParaRPr lang="el-GR" sz="2200" kern="1200" dirty="0"/>
        </a:p>
      </dsp:txBody>
      <dsp:txXfrm>
        <a:off x="3734792" y="243824"/>
        <a:ext cx="658416" cy="438943"/>
      </dsp:txXfrm>
    </dsp:sp>
    <dsp:sp modelId="{BA07A765-51CA-4772-A729-D85540D603B5}">
      <dsp:nvSpPr>
        <dsp:cNvPr id="0" name=""/>
        <dsp:cNvSpPr/>
      </dsp:nvSpPr>
      <dsp:spPr>
        <a:xfrm>
          <a:off x="4393207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</a:t>
          </a:r>
          <a:endParaRPr lang="el-GR" sz="2200" kern="1200" dirty="0"/>
        </a:p>
      </dsp:txBody>
      <dsp:txXfrm>
        <a:off x="4612679" y="243824"/>
        <a:ext cx="658416" cy="438943"/>
      </dsp:txXfrm>
    </dsp:sp>
    <dsp:sp modelId="{4ECD7124-0D42-4A4B-9508-71FF34B004EC}">
      <dsp:nvSpPr>
        <dsp:cNvPr id="0" name=""/>
        <dsp:cNvSpPr/>
      </dsp:nvSpPr>
      <dsp:spPr>
        <a:xfrm>
          <a:off x="5271095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  <a:endParaRPr lang="el-GR" sz="2200" kern="1200" dirty="0"/>
        </a:p>
      </dsp:txBody>
      <dsp:txXfrm>
        <a:off x="5490567" y="243824"/>
        <a:ext cx="658416" cy="438943"/>
      </dsp:txXfrm>
    </dsp:sp>
    <dsp:sp modelId="{610C925B-B9F0-4178-B736-85818B3952C1}">
      <dsp:nvSpPr>
        <dsp:cNvPr id="0" name=""/>
        <dsp:cNvSpPr/>
      </dsp:nvSpPr>
      <dsp:spPr>
        <a:xfrm>
          <a:off x="6148982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  <a:endParaRPr lang="el-GR" sz="2200" kern="1200" dirty="0"/>
        </a:p>
      </dsp:txBody>
      <dsp:txXfrm>
        <a:off x="6368454" y="243824"/>
        <a:ext cx="658416" cy="438943"/>
      </dsp:txXfrm>
    </dsp:sp>
    <dsp:sp modelId="{975B13C6-D192-486C-978F-AD47160591EC}">
      <dsp:nvSpPr>
        <dsp:cNvPr id="0" name=""/>
        <dsp:cNvSpPr/>
      </dsp:nvSpPr>
      <dsp:spPr>
        <a:xfrm>
          <a:off x="7026870" y="243824"/>
          <a:ext cx="1097359" cy="43894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</a:t>
          </a:r>
          <a:endParaRPr lang="el-GR" sz="2200" kern="1200" dirty="0"/>
        </a:p>
      </dsp:txBody>
      <dsp:txXfrm>
        <a:off x="7246342" y="243824"/>
        <a:ext cx="658416" cy="438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7E9D0BA-8111-0743-BE3C-5C976A48AB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41A1F5-0472-DF46-8083-F3FFBD1763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262A0F-72E0-054C-9C02-E3CC41D90F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8C600-EC60-DE42-81E0-E09D9FC2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14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5786E-5B7C-3C4C-8C3B-9D70E379CEA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5398C-AFFB-E04A-8DE3-1A9810280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3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2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Psycholinguistic variables controlled for the words: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cognate status with Basque and English, logarithmic frequency, mean bigram frequency, number of letters, number of phonemes, number of syllables, percentage of bimanual transitions, and semantic category.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Psycholinguistic variables controlled for the images: imageability, visual complexity, name agreement.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9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6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86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0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22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r>
              <a:rPr lang="en-US" dirty="0"/>
              <a:t>A pair means that the same image is going to be shown twice. The modality of response however is not always going to be the same.</a:t>
            </a:r>
            <a:endParaRPr lang="el-GR" dirty="0"/>
          </a:p>
          <a:p>
            <a:pPr marL="171450" indent="-171450">
              <a:buFontTx/>
              <a:buChar char="-"/>
            </a:pPr>
            <a:r>
              <a:rPr lang="en-GB" altLang="en-US" sz="1200" dirty="0">
                <a:sym typeface="Wingdings" panose="05000000000000000000" pitchFamily="2" charset="2"/>
              </a:rPr>
              <a:t>TARGET (T) trials  2</a:t>
            </a:r>
            <a:r>
              <a:rPr lang="en-GB" altLang="en-US" sz="1200" baseline="30000" dirty="0">
                <a:sym typeface="Wingdings" panose="05000000000000000000" pitchFamily="2" charset="2"/>
              </a:rPr>
              <a:t>nd</a:t>
            </a:r>
            <a:r>
              <a:rPr lang="en-GB" altLang="en-US" sz="1200" dirty="0">
                <a:sym typeface="Wingdings" panose="05000000000000000000" pitchFamily="2" charset="2"/>
              </a:rPr>
              <a:t> trial of each pair</a:t>
            </a:r>
          </a:p>
          <a:p>
            <a:pPr marL="171450" indent="-171450">
              <a:buFontTx/>
              <a:buChar char="-"/>
            </a:pPr>
            <a:r>
              <a:rPr lang="en-GB" altLang="en-US" sz="1200" dirty="0">
                <a:sym typeface="Wingdings" panose="05000000000000000000" pitchFamily="2" charset="2"/>
              </a:rPr>
              <a:t>4 different orders we make sure that within each sequence all items appear once per condition.</a:t>
            </a:r>
          </a:p>
          <a:p>
            <a:pPr marL="171450" indent="-171450">
              <a:buFontTx/>
              <a:buChar char="-"/>
            </a:pPr>
            <a:r>
              <a:rPr lang="en-GB" altLang="en-US" sz="1200" b="1" dirty="0">
                <a:sym typeface="Wingdings" panose="05000000000000000000" pitchFamily="2" charset="2"/>
              </a:rPr>
              <a:t>Criteria for stimuli order:</a:t>
            </a:r>
            <a:r>
              <a:rPr lang="en-GB" altLang="en-US" sz="1200" dirty="0">
                <a:sym typeface="Wingdings" panose="05000000000000000000" pitchFamily="2" charset="2"/>
              </a:rPr>
              <a:t> no more than 3/modality, no more than 3 consecutive pairs (same condition), no more than 3 consecutive filler.</a:t>
            </a:r>
          </a:p>
          <a:p>
            <a:pPr marL="171450" indent="-171450">
              <a:buFontTx/>
              <a:buChar char="-"/>
            </a:pPr>
            <a:r>
              <a:rPr lang="en-GB" altLang="en-US" sz="1200" b="1" dirty="0">
                <a:sym typeface="Wingdings" panose="05000000000000000000" pitchFamily="2" charset="2"/>
              </a:rPr>
              <a:t>Unless in a pair, the same picture should not be repeated.</a:t>
            </a:r>
            <a:endParaRPr lang="en-US" altLang="en-US" sz="1200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sz="1200" dirty="0">
                <a:sym typeface="Wingdings" panose="05000000000000000000" pitchFamily="2" charset="2"/>
              </a:rPr>
              <a:t>96 trials consist of one order per sequence </a:t>
            </a:r>
            <a:endParaRPr lang="el-GR" altLang="en-US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altLang="en-US" sz="1200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200" dirty="0"/>
              <a:t>Interplay between written and oral output/response modalities.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55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pair means that the same image is going to be shown twice. The modality of response however is not always going to be the same.</a:t>
            </a:r>
            <a:endParaRPr lang="el-GR" dirty="0"/>
          </a:p>
          <a:p>
            <a:pPr marL="171450" indent="-171450">
              <a:buFontTx/>
              <a:buChar char="-"/>
            </a:pPr>
            <a:r>
              <a:rPr lang="en-GB" altLang="en-US" sz="1200" dirty="0">
                <a:sym typeface="Wingdings" panose="05000000000000000000" pitchFamily="2" charset="2"/>
              </a:rPr>
              <a:t>TARGET (T) trials  2</a:t>
            </a:r>
            <a:r>
              <a:rPr lang="en-GB" altLang="en-US" sz="1200" baseline="30000" dirty="0">
                <a:sym typeface="Wingdings" panose="05000000000000000000" pitchFamily="2" charset="2"/>
              </a:rPr>
              <a:t>nd</a:t>
            </a:r>
            <a:r>
              <a:rPr lang="en-GB" altLang="en-US" sz="1200" dirty="0">
                <a:sym typeface="Wingdings" panose="05000000000000000000" pitchFamily="2" charset="2"/>
              </a:rPr>
              <a:t> trial of each pair</a:t>
            </a:r>
          </a:p>
          <a:p>
            <a:pPr marL="171450" indent="-171450">
              <a:buFontTx/>
              <a:buChar char="-"/>
            </a:pPr>
            <a:r>
              <a:rPr lang="en-GB" altLang="en-US" sz="1200" dirty="0">
                <a:sym typeface="Wingdings" panose="05000000000000000000" pitchFamily="2" charset="2"/>
              </a:rPr>
              <a:t>4 different orders we make sure that within each sequence all items appear once per condition.</a:t>
            </a:r>
          </a:p>
          <a:p>
            <a:pPr marL="171450" indent="-171450">
              <a:buFontTx/>
              <a:buChar char="-"/>
            </a:pPr>
            <a:r>
              <a:rPr lang="en-GB" altLang="en-US" sz="1200" b="1" dirty="0">
                <a:sym typeface="Wingdings" panose="05000000000000000000" pitchFamily="2" charset="2"/>
              </a:rPr>
              <a:t>Criteria for stimuli order:</a:t>
            </a:r>
            <a:r>
              <a:rPr lang="en-GB" altLang="en-US" sz="1200" dirty="0">
                <a:sym typeface="Wingdings" panose="05000000000000000000" pitchFamily="2" charset="2"/>
              </a:rPr>
              <a:t> no more than 3/modality, no more than 3 consecutive pairs (same condition), no more than 3 consecutive filler.</a:t>
            </a:r>
          </a:p>
          <a:p>
            <a:pPr marL="171450" indent="-171450">
              <a:buFontTx/>
              <a:buChar char="-"/>
            </a:pPr>
            <a:r>
              <a:rPr lang="en-GB" altLang="en-US" sz="1200" b="1" dirty="0">
                <a:sym typeface="Wingdings" panose="05000000000000000000" pitchFamily="2" charset="2"/>
              </a:rPr>
              <a:t>Unless in a pair, the same picture should not be repeated.</a:t>
            </a:r>
            <a:endParaRPr lang="en-US" altLang="en-US" sz="1200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sz="1200" dirty="0">
                <a:sym typeface="Wingdings" panose="05000000000000000000" pitchFamily="2" charset="2"/>
              </a:rPr>
              <a:t>96 trials consist of one order per sequence </a:t>
            </a:r>
            <a:endParaRPr lang="el-GR" altLang="en-US" sz="1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altLang="en-US" sz="1200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72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43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7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See up to which level there is pre-activation: 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Phonological vs. phonetic? </a:t>
            </a:r>
          </a:p>
          <a:p>
            <a:pPr marL="171450" indent="-171450">
              <a:buFontTx/>
              <a:buChar char="-"/>
            </a:pPr>
            <a:r>
              <a:rPr lang="en-US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Prthographic</a:t>
            </a:r>
            <a:r>
              <a:rPr 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vs. motoric?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4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</a:t>
            </a:r>
            <a:r>
              <a:rPr lang="en-US" dirty="0"/>
              <a:t>: Cross modal repetition </a:t>
            </a:r>
            <a:r>
              <a:rPr lang="en-US" dirty="0">
                <a:sym typeface="Wingdings" panose="05000000000000000000" pitchFamily="2" charset="2"/>
              </a:rPr>
              <a:t> 1 &amp; 2 are the order of blocks during the testing phase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Always T &amp; S present but the order was counterbalanced btw sessions &amp; participants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Effect of cross-modal priming </a:t>
            </a:r>
            <a:r>
              <a:rPr lang="en-US" b="0" dirty="0">
                <a:sym typeface="Wingdings" panose="05000000000000000000" pitchFamily="2" charset="2"/>
              </a:rPr>
              <a:t>of typed durations when typing is second (speaking block first).</a:t>
            </a:r>
          </a:p>
          <a:p>
            <a:pPr marL="0" indent="0">
              <a:buFontTx/>
              <a:buNone/>
            </a:pP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Right: </a:t>
            </a:r>
            <a:r>
              <a:rPr lang="en-US" b="0" dirty="0">
                <a:sym typeface="Wingdings" panose="05000000000000000000" pitchFamily="2" charset="2"/>
              </a:rPr>
              <a:t>Interaction Modality*Order-Session </a:t>
            </a:r>
            <a:r>
              <a:rPr lang="en-US" dirty="0">
                <a:sym typeface="Wingdings" panose="05000000000000000000" pitchFamily="2" charset="2"/>
              </a:rPr>
              <a:t>  2 sessions on different days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Previous effect interacts with session.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2</a:t>
            </a:r>
            <a:r>
              <a:rPr lang="en-US" baseline="30000" dirty="0">
                <a:sym typeface="Wingdings" panose="05000000000000000000" pitchFamily="2" charset="2"/>
              </a:rPr>
              <a:t>nd</a:t>
            </a:r>
            <a:r>
              <a:rPr lang="en-US" dirty="0">
                <a:sym typeface="Wingdings" panose="05000000000000000000" pitchFamily="2" charset="2"/>
              </a:rPr>
              <a:t> day  there is a cross-modal priming effect on typing durations, but not on the 1st day/session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Strategic effect: </a:t>
            </a:r>
            <a:r>
              <a:rPr lang="en-US" b="0" dirty="0"/>
              <a:t>you activate the orthographic representations during speaking when you know you are going to type afterwards </a:t>
            </a:r>
            <a:r>
              <a:rPr lang="en-US" b="0" dirty="0">
                <a:sym typeface="Wingdings" panose="05000000000000000000" pitchFamily="2" charset="2"/>
              </a:rPr>
              <a:t> priming in typing is observed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ym typeface="Wingdings" panose="05000000000000000000" pitchFamily="2" charset="2"/>
              </a:rPr>
              <a:t>The system is quite flexible.</a:t>
            </a:r>
            <a:endParaRPr lang="el-G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9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altLang="en-US" sz="1800" dirty="0"/>
              <a:t>Predicted that </a:t>
            </a:r>
            <a:r>
              <a:rPr lang="en-GB" altLang="en-US" sz="1800" dirty="0">
                <a:sym typeface="Wingdings" panose="05000000000000000000" pitchFamily="2" charset="2"/>
              </a:rPr>
              <a:t>performance will drop for inconsistent stimuli.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consistency effect suggests that orthographic encoding is indeed influenced by phonology. 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Heterographic homophones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Their aim: Does the nature of the orthographic code assigned to the novel spoken words would have any impact on the perception and production of those novel spoken words?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altLang="en-US" sz="1200" dirty="0"/>
              <a:t>Auditory lexical decision, shadowing, picture naming (all without presentation of written stimuli)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altLang="en-US" sz="1200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49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When thinking of the </a:t>
            </a:r>
            <a:r>
              <a:rPr lang="en-GB" altLang="en-US" sz="1800" dirty="0"/>
              <a:t>activation of representations in language production.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Thus, orthographic representations should necessarily build on phonological ones.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artificial vowel-learning study: manipulation of orthographic forms (novel, L1-incongruent)</a:t>
            </a:r>
            <a:endParaRPr lang="el-G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61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means to explore this interplay between oral and written output modalities.</a:t>
            </a:r>
          </a:p>
          <a:p>
            <a:pPr marL="171450" indent="-1714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no asymmetry was found for shift costs between vocal and foot responses, nor between manual and foot responses. 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2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1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5398C-AFFB-E04A-8DE3-1A9810280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4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87E75-F63F-944D-94D6-720F5570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A3B963-70B6-4A4E-9921-3367FA3CA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038724E3-53A6-9342-B50D-0424605D7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54A5B39-84D9-2F41-AEB8-C12868F96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61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166CF-40B6-854B-8F39-1CA95034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2BF640-2FA1-A542-AFA6-6DAFE7AC0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E90E29-3FE0-DC4F-8F12-A5C62EA5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7B19901-5B23-8843-A115-6C1AE2BE6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718" y="6287281"/>
            <a:ext cx="481780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FC0877F0-246F-7646-8759-4FB97F445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287281"/>
            <a:ext cx="4188575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EDB58-77C5-B540-88B0-AA68C569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C29A63-B8B6-D14F-B3AB-CE2D826C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A790989C-F21B-3948-BCCD-0C22D4973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6D33672-5AE2-4942-A00D-D4A16042F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E1E69-ED96-DE43-9BBE-A06B78BF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1EF8298E-F57A-704E-8A28-28C598AAB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7E18FAE4-7A30-BD44-B8E7-E4B6D2D71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3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1BDBF-E81E-7740-948B-344AA4BD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83B41D-9FC8-3148-9C09-0A6E07984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743782-6F4D-E942-AA6B-F49893616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3B3C806F-24C2-8145-993F-FC4416866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10FB44FC-7C27-2346-B4E9-ED50C549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350E5-8E0F-2C48-A649-AE6D70DF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DABD52-59D5-3B4D-B06B-1F415CC3F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E862A3-0662-4140-8612-1801EAC3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77E4B8-7122-FC42-9E93-A3C018178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D8901-65D2-FA45-B302-F3CF7E535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5B64F66E-8E24-3C42-9E01-CD31B244E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19FAEB09-8240-F745-BBF7-183A8A6C3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6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solidFill>
          <a:srgbClr val="008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FC325-E3AE-2444-97C0-CE4969D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359111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42F838B3-74C4-874B-8503-CC34A032D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E48DA3C7-124A-1047-83C7-B0F83481E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9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rgbClr val="A6B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66B1FAC-4AA6-9740-AED2-ED93718F6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A4B74320-F09B-4344-BF93-BF2C245313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5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66B1FAC-4AA6-9740-AED2-ED93718F6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2437" y="6305037"/>
            <a:ext cx="48178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A4B74320-F09B-4344-BF93-BF2C245313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4100" y="6305037"/>
            <a:ext cx="4188575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A9583-45F3-254D-8890-82903516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88F059-CD8F-5B46-BD20-B9F84987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678CE8-2794-A542-964F-29FCE73AF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4C9ADC33-E069-FA46-A49E-7FC9AC726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718" y="6287281"/>
            <a:ext cx="481780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1960244E-A4EF-854A-A68B-C228F7DAB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287281"/>
            <a:ext cx="4188575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7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B1D1E6-48CC-C049-BCB9-B4BA4943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6DAF61-D3F9-FD4D-9FC3-830066AE1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F87954D9-7476-054D-99D0-57674D8D3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718" y="6287281"/>
            <a:ext cx="481780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67AD4543-56EC-574A-B45F-C3737A933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25363367-4D36-8A45-A5D2-05C65151E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287281"/>
            <a:ext cx="4188575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i-FI"/>
              <a:t>Aikaterini Tsaroucha | ktsaroucha@bcbl.eu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3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Tx/>
        <a:buBlip>
          <a:blip r:embed="rId12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10" Type="http://schemas.openxmlformats.org/officeDocument/2006/relationships/image" Target="../media/image16.jpe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32.tiff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D3139-473B-614E-A8EB-C2587AAD6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7A40A-1E88-5D4F-B595-1F5963199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E50FAE-7A52-D846-B1A4-C88A2C71EDA5}"/>
              </a:ext>
            </a:extLst>
          </p:cNvPr>
          <p:cNvSpPr/>
          <p:nvPr/>
        </p:nvSpPr>
        <p:spPr>
          <a:xfrm>
            <a:off x="304800" y="236220"/>
            <a:ext cx="11582400" cy="6309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E85B799-A0A4-9144-AD08-4CBB455CD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89"/>
          <a:stretch/>
        </p:blipFill>
        <p:spPr>
          <a:xfrm>
            <a:off x="484187" y="5339171"/>
            <a:ext cx="1232543" cy="948110"/>
          </a:xfrm>
          <a:prstGeom prst="rect">
            <a:avLst/>
          </a:prstGeom>
        </p:spPr>
      </p:pic>
      <p:sp>
        <p:nvSpPr>
          <p:cNvPr id="19" name="CuadroTexto 13">
            <a:extLst>
              <a:ext uri="{FF2B5EF4-FFF2-40B4-BE49-F238E27FC236}">
                <a16:creationId xmlns:a16="http://schemas.microsoft.com/office/drawing/2014/main" id="{5B33EC43-DF2C-9F4A-A646-E50AA1516F4C}"/>
              </a:ext>
            </a:extLst>
          </p:cNvPr>
          <p:cNvSpPr txBox="1"/>
          <p:nvPr/>
        </p:nvSpPr>
        <p:spPr>
          <a:xfrm>
            <a:off x="1100458" y="1794931"/>
            <a:ext cx="6204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solidFill>
                <a:srgbClr val="003C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" panose="020B0503020202020204" pitchFamily="34" charset="0"/>
            </a:endParaRPr>
          </a:p>
        </p:txBody>
      </p:sp>
      <p:sp>
        <p:nvSpPr>
          <p:cNvPr id="20" name="CuadroTexto 9">
            <a:extLst>
              <a:ext uri="{FF2B5EF4-FFF2-40B4-BE49-F238E27FC236}">
                <a16:creationId xmlns:a16="http://schemas.microsoft.com/office/drawing/2014/main" id="{08BE4986-D331-2B46-8294-E5482B41A342}"/>
              </a:ext>
            </a:extLst>
          </p:cNvPr>
          <p:cNvSpPr txBox="1"/>
          <p:nvPr/>
        </p:nvSpPr>
        <p:spPr>
          <a:xfrm>
            <a:off x="1100458" y="1745634"/>
            <a:ext cx="947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Bold" panose="02000503020000020004" pitchFamily="2" charset="77"/>
              </a:rPr>
              <a:t>Switching </a:t>
            </a:r>
            <a:r>
              <a:rPr lang="en-GB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Bold" panose="02000503020000020004" pitchFamily="2" charset="77"/>
              </a:rPr>
              <a:t>response modalities in </a:t>
            </a: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Bold" panose="02000503020000020004" pitchFamily="2" charset="77"/>
              </a:rPr>
              <a:t>picture naming</a:t>
            </a: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F8A4AE9C-5ACC-E8AE-316D-0683C6A0980E}"/>
              </a:ext>
            </a:extLst>
          </p:cNvPr>
          <p:cNvSpPr txBox="1"/>
          <p:nvPr/>
        </p:nvSpPr>
        <p:spPr>
          <a:xfrm>
            <a:off x="1100458" y="2503450"/>
            <a:ext cx="465970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Aikaterini Tsaroucha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Supervisors: Svetlana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Pinet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, Clara Martin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eGothic LT Light" panose="02000503020000020004" pitchFamily="2" charset="77"/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eGothic LT Light" panose="02000503020000020004" pitchFamily="2" charset="77"/>
              </a:rPr>
              <a:t>05.06.2023</a:t>
            </a:r>
          </a:p>
        </p:txBody>
      </p:sp>
    </p:spTree>
    <p:extLst>
      <p:ext uri="{BB962C8B-B14F-4D97-AF65-F5344CB8AC3E}">
        <p14:creationId xmlns:p14="http://schemas.microsoft.com/office/powerpoint/2010/main" val="4011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660062" y="962488"/>
            <a:ext cx="11050157" cy="564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200" dirty="0">
                <a:sym typeface="Wingdings" panose="05000000000000000000" pitchFamily="2" charset="2"/>
              </a:rPr>
              <a:t>Same results for language switching </a:t>
            </a:r>
            <a:r>
              <a:rPr lang="en-US" altLang="en-US" sz="2000" dirty="0"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Costa &amp;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Santesteban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2004;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Filippi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2014;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Jevtović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2020</a:t>
            </a:r>
            <a:r>
              <a:rPr lang="en-US" altLang="en-US" sz="2000" dirty="0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en-US" sz="1800" dirty="0">
                <a:sym typeface="Wingdings" panose="05000000000000000000" pitchFamily="2" charset="2"/>
              </a:rPr>
              <a:t>Mainly inhibition.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sz="22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en-US" sz="2200" b="1" dirty="0">
                <a:sym typeface="Wingdings" panose="05000000000000000000" pitchFamily="2" charset="2"/>
              </a:rPr>
              <a:t>Difference: </a:t>
            </a:r>
            <a:r>
              <a:rPr lang="en-US" altLang="en-US" sz="2200" dirty="0">
                <a:sym typeface="Wingdings" panose="05000000000000000000" pitchFamily="2" charset="2"/>
              </a:rPr>
              <a:t>speaking and writing can be performed </a:t>
            </a:r>
            <a:r>
              <a:rPr lang="en-US" altLang="en-US" sz="2200" i="1" dirty="0">
                <a:sym typeface="Wingdings" panose="05000000000000000000" pitchFamily="2" charset="2"/>
              </a:rPr>
              <a:t>simultaneously</a:t>
            </a:r>
            <a:r>
              <a:rPr lang="en-US" altLang="en-US" sz="22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en-US" sz="2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200" dirty="0"/>
              <a:t>Co-activation of phonological &amp; orthographic representations.</a:t>
            </a:r>
            <a:endParaRPr lang="el-GR" sz="2200" dirty="0"/>
          </a:p>
          <a:p>
            <a:pPr>
              <a:lnSpc>
                <a:spcPct val="150000"/>
              </a:lnSpc>
            </a:pPr>
            <a:endParaRPr lang="en-US" alt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200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4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9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9E8D8-E36C-5B20-790A-19D8BA78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10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9E8D8-E36C-5B20-790A-19D8BA78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1A4EB9-B1ED-FC04-E127-AE89E0280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5278120"/>
              </p:ext>
            </p:extLst>
          </p:nvPr>
        </p:nvGraphicFramePr>
        <p:xfrm>
          <a:off x="1777897" y="1190449"/>
          <a:ext cx="8865293" cy="515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668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585D2DD-D124-724F-8658-7BE259FC0540}"/>
              </a:ext>
            </a:extLst>
          </p:cNvPr>
          <p:cNvSpPr/>
          <p:nvPr/>
        </p:nvSpPr>
        <p:spPr>
          <a:xfrm>
            <a:off x="914399" y="2315001"/>
            <a:ext cx="5905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487C"/>
                </a:solidFill>
                <a:latin typeface="Avenir Next" panose="020B0503020202020204" pitchFamily="34" charset="0"/>
              </a:rPr>
              <a:t>SECTION 2: Methodology &amp; Design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2487F3B-94CB-3844-9709-913C7DD2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37" y="6164594"/>
            <a:ext cx="826665" cy="36512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BC6A1FF-1ED1-A743-B215-7EBE3BD5E2BD}"/>
              </a:ext>
            </a:extLst>
          </p:cNvPr>
          <p:cNvCxnSpPr>
            <a:cxnSpLocks/>
          </p:cNvCxnSpPr>
          <p:nvPr/>
        </p:nvCxnSpPr>
        <p:spPr>
          <a:xfrm flipV="1">
            <a:off x="914400" y="1"/>
            <a:ext cx="0" cy="2743199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número de diapositiva 12">
            <a:extLst>
              <a:ext uri="{FF2B5EF4-FFF2-40B4-BE49-F238E27FC236}">
                <a16:creationId xmlns:a16="http://schemas.microsoft.com/office/drawing/2014/main" id="{1E7CC98D-53BF-3048-BF74-0BEF14E54813}"/>
              </a:ext>
            </a:extLst>
          </p:cNvPr>
          <p:cNvSpPr txBox="1">
            <a:spLocks/>
          </p:cNvSpPr>
          <p:nvPr/>
        </p:nvSpPr>
        <p:spPr>
          <a:xfrm>
            <a:off x="178282" y="6347533"/>
            <a:ext cx="48178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400" b="0" i="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4ADDA-25A4-59AD-1773-88CBE291F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BE9FC-4038-3C5D-1E03-8ADFC2219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5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dirty="0"/>
              <a:t>Response-modality switching (speak, type) in </a:t>
            </a:r>
            <a:r>
              <a:rPr lang="en-GB" altLang="en-US" sz="2200" b="1" dirty="0"/>
              <a:t>picture naming</a:t>
            </a:r>
            <a:r>
              <a:rPr lang="en-GB" altLang="en-US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GB" altLang="en-US" sz="2200" dirty="0"/>
              <a:t>32 di- &amp; trisyllabic Spanish nouns - - images by </a:t>
            </a:r>
            <a:r>
              <a:rPr lang="en-GB" altLang="en-US" sz="2200" dirty="0" err="1"/>
              <a:t>MultiPic</a:t>
            </a:r>
            <a:r>
              <a:rPr lang="en-GB" altLang="en-US" sz="2200" dirty="0"/>
              <a:t> (</a:t>
            </a:r>
            <a:r>
              <a:rPr lang="de-DE" sz="2200" dirty="0" err="1"/>
              <a:t>Duñabeitia</a:t>
            </a:r>
            <a:r>
              <a:rPr lang="de-DE" sz="2200" dirty="0"/>
              <a:t> et al., 2018)</a:t>
            </a:r>
          </a:p>
          <a:p>
            <a:pPr>
              <a:lnSpc>
                <a:spcPct val="150000"/>
              </a:lnSpc>
            </a:pPr>
            <a:endParaRPr lang="de-DE" altLang="en-US" sz="2200" dirty="0"/>
          </a:p>
          <a:p>
            <a:pPr>
              <a:lnSpc>
                <a:spcPct val="150000"/>
              </a:lnSpc>
            </a:pPr>
            <a:endParaRPr lang="de-DE" altLang="en-US" sz="22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Cognate status (Basque, English), log frequency, mean token bigram frequency, no. letters, no. phonemes, no. syllables, bimanual transitions (%), semantic category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Imageability, visual complexity, name agreement</a:t>
            </a:r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12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sychoPy">
            <a:extLst>
              <a:ext uri="{FF2B5EF4-FFF2-40B4-BE49-F238E27FC236}">
                <a16:creationId xmlns:a16="http://schemas.microsoft.com/office/drawing/2014/main" id="{2A9BC1CB-CD29-582B-8438-A1F75F27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59" y="231674"/>
            <a:ext cx="2333534" cy="1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E0C740-FEBB-9BDF-613F-510EE8480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87073"/>
              </p:ext>
            </p:extLst>
          </p:nvPr>
        </p:nvGraphicFramePr>
        <p:xfrm>
          <a:off x="1156164" y="2555667"/>
          <a:ext cx="987967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959">
                  <a:extLst>
                    <a:ext uri="{9D8B030D-6E8A-4147-A177-3AD203B41FA5}">
                      <a16:colId xmlns:a16="http://schemas.microsoft.com/office/drawing/2014/main" val="3247483336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2454148261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3240579907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2650688237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526308385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241616331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3722893657"/>
                    </a:ext>
                  </a:extLst>
                </a:gridCol>
                <a:gridCol w="1234959">
                  <a:extLst>
                    <a:ext uri="{9D8B030D-6E8A-4147-A177-3AD203B41FA5}">
                      <a16:colId xmlns:a16="http://schemas.microsoft.com/office/drawing/2014/main" val="1932727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</a:t>
                      </a:r>
                      <a:r>
                        <a:rPr lang="es-ES" dirty="0"/>
                        <a:t>ñ</a:t>
                      </a:r>
                      <a:r>
                        <a:rPr lang="en-US" dirty="0" err="1"/>
                        <a:t>eca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pintor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aguja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granja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traje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braga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miel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camisa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8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vaso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puente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cartero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vaca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fresa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cuerda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pulpo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</a:t>
                      </a:r>
                      <a:r>
                        <a:rPr lang="es-ES" dirty="0" err="1"/>
                        <a:t>ño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43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caracol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pavo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iglesia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goma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manzana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oveja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pierna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78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cazador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falda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conejo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oreja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bombero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guante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puerta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boca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206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5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127068"/>
            <a:ext cx="11152817" cy="52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/>
              <a:t>Participant profile: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altLang="en-US" sz="18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13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sychoPy">
            <a:extLst>
              <a:ext uri="{FF2B5EF4-FFF2-40B4-BE49-F238E27FC236}">
                <a16:creationId xmlns:a16="http://schemas.microsoft.com/office/drawing/2014/main" id="{2A9BC1CB-CD29-582B-8438-A1F75F27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59" y="231674"/>
            <a:ext cx="2333534" cy="1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pain - Wikipedia">
            <a:extLst>
              <a:ext uri="{FF2B5EF4-FFF2-40B4-BE49-F238E27FC236}">
                <a16:creationId xmlns:a16="http://schemas.microsoft.com/office/drawing/2014/main" id="{C425C0E9-D358-2B69-5E77-0E7FC137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59" y="2533242"/>
            <a:ext cx="1770515" cy="11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Group of people with solid fill">
            <a:extLst>
              <a:ext uri="{FF2B5EF4-FFF2-40B4-BE49-F238E27FC236}">
                <a16:creationId xmlns:a16="http://schemas.microsoft.com/office/drawing/2014/main" id="{B42B0E4B-12B7-17AA-91D8-1440D3CDAD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6638" y="2664769"/>
            <a:ext cx="1108001" cy="110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1EC1A-EACA-1076-2A3A-322D66C37440}"/>
              </a:ext>
            </a:extLst>
          </p:cNvPr>
          <p:cNvSpPr txBox="1"/>
          <p:nvPr/>
        </p:nvSpPr>
        <p:spPr>
          <a:xfrm>
            <a:off x="4906537" y="4059044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18-40 </a:t>
            </a:r>
            <a:r>
              <a:rPr lang="en-US" b="1" dirty="0" err="1"/>
              <a:t>yo</a:t>
            </a:r>
            <a:endParaRPr lang="el-G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88D8A-031E-6F35-04A2-867898C02136}"/>
              </a:ext>
            </a:extLst>
          </p:cNvPr>
          <p:cNvSpPr txBox="1"/>
          <p:nvPr/>
        </p:nvSpPr>
        <p:spPr>
          <a:xfrm>
            <a:off x="1177793" y="4059044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 ≈ 50 </a:t>
            </a:r>
            <a:endParaRPr lang="el-GR" b="1" dirty="0"/>
          </a:p>
        </p:txBody>
      </p:sp>
      <p:pic>
        <p:nvPicPr>
          <p:cNvPr id="1028" name="Picture 4" descr="Typing Errur? Your Fingers Know Even When Your Brain Doesn't : Shots -  Health News : NPR">
            <a:extLst>
              <a:ext uri="{FF2B5EF4-FFF2-40B4-BE49-F238E27FC236}">
                <a16:creationId xmlns:a16="http://schemas.microsoft.com/office/drawing/2014/main" id="{2C369053-1FAD-3B7B-E84F-C71AF66B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89" y="2476516"/>
            <a:ext cx="2428377" cy="13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B8CAD3-C0D3-B992-DA3D-41B7E8C41A3A}"/>
              </a:ext>
            </a:extLst>
          </p:cNvPr>
          <p:cNvSpPr txBox="1"/>
          <p:nvPr/>
        </p:nvSpPr>
        <p:spPr>
          <a:xfrm>
            <a:off x="5135002" y="6044019"/>
            <a:ext cx="5642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800" dirty="0"/>
              <a:t>https://www.npr.org/sections/health-shots/2010/10/28/130893113/typing-errur-your-fingers-know-even-when-your-brain-doesn-t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D3040-620A-4F56-7C06-AED375F29BA8}"/>
              </a:ext>
            </a:extLst>
          </p:cNvPr>
          <p:cNvSpPr txBox="1"/>
          <p:nvPr/>
        </p:nvSpPr>
        <p:spPr>
          <a:xfrm>
            <a:off x="8784467" y="4059044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Skilled typists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165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14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ECF817-37BA-CE9A-C7D3-E6AC1D33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83627"/>
              </p:ext>
            </p:extLst>
          </p:nvPr>
        </p:nvGraphicFramePr>
        <p:xfrm>
          <a:off x="3160584" y="2372728"/>
          <a:ext cx="4901748" cy="2112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0874">
                  <a:extLst>
                    <a:ext uri="{9D8B030D-6E8A-4147-A177-3AD203B41FA5}">
                      <a16:colId xmlns:a16="http://schemas.microsoft.com/office/drawing/2014/main" val="4289959370"/>
                    </a:ext>
                  </a:extLst>
                </a:gridCol>
                <a:gridCol w="2450874">
                  <a:extLst>
                    <a:ext uri="{9D8B030D-6E8A-4147-A177-3AD203B41FA5}">
                      <a16:colId xmlns:a16="http://schemas.microsoft.com/office/drawing/2014/main" val="2110554644"/>
                    </a:ext>
                  </a:extLst>
                </a:gridCol>
              </a:tblGrid>
              <a:tr h="7041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Modality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</a:t>
                      </a:r>
                      <a:endParaRPr lang="el-G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31830"/>
                  </a:ext>
                </a:extLst>
              </a:tr>
              <a:tr h="7041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Repeat</a:t>
                      </a:r>
                      <a:endParaRPr lang="el-GR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540032"/>
                  </a:ext>
                </a:extLst>
              </a:tr>
              <a:tr h="7041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Speak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Switch</a:t>
                      </a:r>
                      <a:endParaRPr lang="el-GR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18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90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15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D3D893A3-3EA3-791E-0BDF-4F081CB9C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5" t="4685" r="5014" b="4817"/>
          <a:stretch/>
        </p:blipFill>
        <p:spPr>
          <a:xfrm>
            <a:off x="3268135" y="1004729"/>
            <a:ext cx="3388087" cy="3464198"/>
          </a:xfrm>
          <a:prstGeom prst="rect">
            <a:avLst/>
          </a:prstGeom>
        </p:spPr>
      </p:pic>
      <p:pic>
        <p:nvPicPr>
          <p:cNvPr id="18" name="Picture 17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B5BED272-FC48-C25D-F01A-A1DA960D5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5" t="4685" r="5014" b="4817"/>
          <a:stretch/>
        </p:blipFill>
        <p:spPr>
          <a:xfrm>
            <a:off x="5766872" y="2756049"/>
            <a:ext cx="3388087" cy="3464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68D54-50EE-B10B-E67F-56DBE9CA88E9}"/>
              </a:ext>
            </a:extLst>
          </p:cNvPr>
          <p:cNvSpPr txBox="1"/>
          <p:nvPr/>
        </p:nvSpPr>
        <p:spPr>
          <a:xfrm>
            <a:off x="4088295" y="1004728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SPEAK</a:t>
            </a:r>
            <a:endParaRPr lang="el-GR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FAAB2-6D84-2234-1D1B-8B1B1B5689C7}"/>
              </a:ext>
            </a:extLst>
          </p:cNvPr>
          <p:cNvSpPr txBox="1"/>
          <p:nvPr/>
        </p:nvSpPr>
        <p:spPr>
          <a:xfrm>
            <a:off x="6587032" y="2736828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SPEAK</a:t>
            </a:r>
            <a:endParaRPr lang="el-GR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5370-7BA8-4D9B-841C-45E12FAE0B3F}"/>
              </a:ext>
            </a:extLst>
          </p:cNvPr>
          <p:cNvSpPr txBox="1"/>
          <p:nvPr/>
        </p:nvSpPr>
        <p:spPr>
          <a:xfrm>
            <a:off x="939691" y="5622438"/>
            <a:ext cx="3062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b="1" dirty="0"/>
              <a:t>Repeat Speak 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17785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16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C33752E9-1EC1-9244-FDF9-9A9BF27061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285" t="3794" r="5319" b="5148"/>
          <a:stretch/>
        </p:blipFill>
        <p:spPr>
          <a:xfrm>
            <a:off x="3265906" y="1002646"/>
            <a:ext cx="3387600" cy="3463200"/>
          </a:xfrm>
          <a:prstGeom prst="rect">
            <a:avLst/>
          </a:prstGeom>
        </p:spPr>
      </p:pic>
      <p:pic>
        <p:nvPicPr>
          <p:cNvPr id="19" name="Picture 18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25DE6696-9C1A-B105-4D45-88962B68B3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285" t="3794" r="5319" b="5148"/>
          <a:stretch/>
        </p:blipFill>
        <p:spPr>
          <a:xfrm>
            <a:off x="5708655" y="2734246"/>
            <a:ext cx="3387600" cy="346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4CB9A-FAD2-43E2-111C-E5260FD61334}"/>
              </a:ext>
            </a:extLst>
          </p:cNvPr>
          <p:cNvSpPr txBox="1"/>
          <p:nvPr/>
        </p:nvSpPr>
        <p:spPr>
          <a:xfrm>
            <a:off x="4088295" y="1004728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TYPE</a:t>
            </a:r>
            <a:endParaRPr lang="el-GR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F2134-6C85-4A5A-6E84-0CC2B5643B3E}"/>
              </a:ext>
            </a:extLst>
          </p:cNvPr>
          <p:cNvSpPr txBox="1"/>
          <p:nvPr/>
        </p:nvSpPr>
        <p:spPr>
          <a:xfrm>
            <a:off x="6528572" y="2720104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TYPE</a:t>
            </a:r>
            <a:endParaRPr lang="el-G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BF81A-2EC7-030B-DA6B-DD775BAD627E}"/>
              </a:ext>
            </a:extLst>
          </p:cNvPr>
          <p:cNvSpPr txBox="1"/>
          <p:nvPr/>
        </p:nvSpPr>
        <p:spPr>
          <a:xfrm>
            <a:off x="939691" y="5622438"/>
            <a:ext cx="3062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b="1" dirty="0"/>
              <a:t>Repeat </a:t>
            </a:r>
            <a:r>
              <a:rPr lang="en-US" altLang="en-US" sz="2400" b="1" dirty="0"/>
              <a:t>Type</a:t>
            </a:r>
            <a:r>
              <a:rPr lang="en-GB" altLang="en-US" sz="2400" b="1" dirty="0"/>
              <a:t> 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22167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17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4B39E891-2AF0-79DA-C43D-4CCE940818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15" t="4685" r="5014" b="4817"/>
          <a:stretch/>
        </p:blipFill>
        <p:spPr>
          <a:xfrm>
            <a:off x="3272486" y="991159"/>
            <a:ext cx="3387600" cy="3463200"/>
          </a:xfrm>
          <a:prstGeom prst="rect">
            <a:avLst/>
          </a:prstGeom>
        </p:spPr>
      </p:pic>
      <p:pic>
        <p:nvPicPr>
          <p:cNvPr id="22" name="Picture 21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416A87E5-9DF0-17E5-2995-5CD8BF1ACB2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5285" t="3794" r="5319" b="5148"/>
          <a:stretch/>
        </p:blipFill>
        <p:spPr>
          <a:xfrm>
            <a:off x="5747202" y="2757047"/>
            <a:ext cx="3387600" cy="346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62156B-F0E3-74CC-6B6F-E0F21583E587}"/>
              </a:ext>
            </a:extLst>
          </p:cNvPr>
          <p:cNvSpPr txBox="1"/>
          <p:nvPr/>
        </p:nvSpPr>
        <p:spPr>
          <a:xfrm>
            <a:off x="4088295" y="1004728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SPEAK</a:t>
            </a:r>
            <a:endParaRPr lang="el-GR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C785D-A751-E1C1-9C72-36BE475F1954}"/>
              </a:ext>
            </a:extLst>
          </p:cNvPr>
          <p:cNvSpPr txBox="1"/>
          <p:nvPr/>
        </p:nvSpPr>
        <p:spPr>
          <a:xfrm>
            <a:off x="6567119" y="2757046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TYPE</a:t>
            </a:r>
            <a:endParaRPr lang="el-G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9552B-B4B1-53C4-EB71-4CEC57F6386F}"/>
              </a:ext>
            </a:extLst>
          </p:cNvPr>
          <p:cNvSpPr txBox="1"/>
          <p:nvPr/>
        </p:nvSpPr>
        <p:spPr>
          <a:xfrm>
            <a:off x="939691" y="5622438"/>
            <a:ext cx="3062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b="1" dirty="0"/>
              <a:t>Switch Speak to Type 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72308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18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1C6A4443-E80E-20E6-7319-7B11CE644CE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285" t="3794" r="5319" b="5148"/>
          <a:stretch/>
        </p:blipFill>
        <p:spPr>
          <a:xfrm>
            <a:off x="3271319" y="997450"/>
            <a:ext cx="3387600" cy="3463200"/>
          </a:xfrm>
          <a:prstGeom prst="rect">
            <a:avLst/>
          </a:prstGeom>
        </p:spPr>
      </p:pic>
      <p:pic>
        <p:nvPicPr>
          <p:cNvPr id="26" name="Picture 25" descr="A jar of honey with a dipper&#10;&#10;Description automatically generated with low confidence">
            <a:extLst>
              <a:ext uri="{FF2B5EF4-FFF2-40B4-BE49-F238E27FC236}">
                <a16:creationId xmlns:a16="http://schemas.microsoft.com/office/drawing/2014/main" id="{3D476CCF-E1D4-C3E6-29EF-8856D8F9BCF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4915" t="4685" r="5014" b="4817"/>
          <a:stretch/>
        </p:blipFill>
        <p:spPr>
          <a:xfrm>
            <a:off x="5728902" y="2762567"/>
            <a:ext cx="3387600" cy="346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56AFB-10B4-1697-4CE8-CAD6BAFF53B8}"/>
              </a:ext>
            </a:extLst>
          </p:cNvPr>
          <p:cNvSpPr txBox="1"/>
          <p:nvPr/>
        </p:nvSpPr>
        <p:spPr>
          <a:xfrm>
            <a:off x="6548819" y="2753895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SPEAK</a:t>
            </a:r>
            <a:endParaRPr lang="el-GR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A6FF-DB0C-A2A0-95EA-1B4438849618}"/>
              </a:ext>
            </a:extLst>
          </p:cNvPr>
          <p:cNvSpPr txBox="1"/>
          <p:nvPr/>
        </p:nvSpPr>
        <p:spPr>
          <a:xfrm>
            <a:off x="4088295" y="1004728"/>
            <a:ext cx="1747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TYPE</a:t>
            </a:r>
            <a:endParaRPr lang="el-G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074B6-66C5-3AE6-A1AC-C9CF664C0246}"/>
              </a:ext>
            </a:extLst>
          </p:cNvPr>
          <p:cNvSpPr txBox="1"/>
          <p:nvPr/>
        </p:nvSpPr>
        <p:spPr>
          <a:xfrm>
            <a:off x="939691" y="5622438"/>
            <a:ext cx="3062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b="1" dirty="0"/>
              <a:t>Switch Type to Speak 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20005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585D2DD-D124-724F-8658-7BE259FC0540}"/>
              </a:ext>
            </a:extLst>
          </p:cNvPr>
          <p:cNvSpPr/>
          <p:nvPr/>
        </p:nvSpPr>
        <p:spPr>
          <a:xfrm>
            <a:off x="914399" y="2315001"/>
            <a:ext cx="5905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487C"/>
                </a:solidFill>
                <a:latin typeface="Avenir Next" panose="020B0503020202020204" pitchFamily="34" charset="0"/>
              </a:rPr>
              <a:t>SECTION 1: Background &amp; Motivation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2487F3B-94CB-3844-9709-913C7DD2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37" y="6164594"/>
            <a:ext cx="826665" cy="36512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BC6A1FF-1ED1-A743-B215-7EBE3BD5E2BD}"/>
              </a:ext>
            </a:extLst>
          </p:cNvPr>
          <p:cNvCxnSpPr>
            <a:cxnSpLocks/>
          </p:cNvCxnSpPr>
          <p:nvPr/>
        </p:nvCxnSpPr>
        <p:spPr>
          <a:xfrm flipV="1">
            <a:off x="914400" y="1"/>
            <a:ext cx="0" cy="2743199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número de diapositiva 12">
            <a:extLst>
              <a:ext uri="{FF2B5EF4-FFF2-40B4-BE49-F238E27FC236}">
                <a16:creationId xmlns:a16="http://schemas.microsoft.com/office/drawing/2014/main" id="{1E7CC98D-53BF-3048-BF74-0BEF14E54813}"/>
              </a:ext>
            </a:extLst>
          </p:cNvPr>
          <p:cNvSpPr txBox="1">
            <a:spLocks/>
          </p:cNvSpPr>
          <p:nvPr/>
        </p:nvSpPr>
        <p:spPr>
          <a:xfrm>
            <a:off x="178282" y="6347533"/>
            <a:ext cx="48178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400" b="0" i="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C94BBC-252B-EE76-B61D-956760EB2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2F13E9-ADD1-1E2E-0D04-3D57569ED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9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863599" y="1333206"/>
            <a:ext cx="10866268" cy="538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/>
              <a:t>For the creation of the experimental lists: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Euler package in R (Larsson, 2022): 4 different balanced sequences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/>
              <a:t>Create pairs </a:t>
            </a:r>
            <a:r>
              <a:rPr lang="en-US" altLang="en-US" sz="1400" b="1" dirty="0"/>
              <a:t>recursively</a:t>
            </a:r>
            <a:r>
              <a:rPr lang="en-US" altLang="en-US" sz="1400" dirty="0"/>
              <a:t> so we created the sequences based only on the modality variable (type, speak) and assumed the condition variable (switch, repeat) based on the pair values.</a:t>
            </a:r>
          </a:p>
          <a:p>
            <a:pPr lvl="2">
              <a:lnSpc>
                <a:spcPct val="150000"/>
              </a:lnSpc>
            </a:pPr>
            <a:endParaRPr lang="en-GB" alt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19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1F64154-5E4C-FF6F-4867-840F26CEF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290141"/>
              </p:ext>
            </p:extLst>
          </p:nvPr>
        </p:nvGraphicFramePr>
        <p:xfrm>
          <a:off x="2232733" y="3664696"/>
          <a:ext cx="8128000" cy="926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20262-A692-87F2-80E2-0C482E016930}"/>
              </a:ext>
            </a:extLst>
          </p:cNvPr>
          <p:cNvCxnSpPr/>
          <p:nvPr/>
        </p:nvCxnSpPr>
        <p:spPr>
          <a:xfrm flipV="1">
            <a:off x="574587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8BB1DF-50D6-06AC-7B0D-4D54D01E7D70}"/>
              </a:ext>
            </a:extLst>
          </p:cNvPr>
          <p:cNvCxnSpPr/>
          <p:nvPr/>
        </p:nvCxnSpPr>
        <p:spPr>
          <a:xfrm flipV="1">
            <a:off x="408510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452979-D0AF-F02F-B803-CA31CA8B97C6}"/>
              </a:ext>
            </a:extLst>
          </p:cNvPr>
          <p:cNvCxnSpPr/>
          <p:nvPr/>
        </p:nvCxnSpPr>
        <p:spPr>
          <a:xfrm flipV="1">
            <a:off x="752387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EFF79A-B940-5A27-CB66-922195A80FA4}"/>
              </a:ext>
            </a:extLst>
          </p:cNvPr>
          <p:cNvCxnSpPr/>
          <p:nvPr/>
        </p:nvCxnSpPr>
        <p:spPr>
          <a:xfrm flipV="1">
            <a:off x="925107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4F8B50-7940-33AF-326F-8F9835E1D6DF}"/>
              </a:ext>
            </a:extLst>
          </p:cNvPr>
          <p:cNvCxnSpPr/>
          <p:nvPr/>
        </p:nvCxnSpPr>
        <p:spPr>
          <a:xfrm flipV="1">
            <a:off x="660947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C6478C-4225-E260-FFDF-F686107E4F06}"/>
              </a:ext>
            </a:extLst>
          </p:cNvPr>
          <p:cNvCxnSpPr/>
          <p:nvPr/>
        </p:nvCxnSpPr>
        <p:spPr>
          <a:xfrm flipV="1">
            <a:off x="837731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FEA4D2-5BF1-0D16-3B1A-45FFE0448683}"/>
              </a:ext>
            </a:extLst>
          </p:cNvPr>
          <p:cNvCxnSpPr/>
          <p:nvPr/>
        </p:nvCxnSpPr>
        <p:spPr>
          <a:xfrm flipV="1">
            <a:off x="4933070" y="4506686"/>
            <a:ext cx="0" cy="452176"/>
          </a:xfrm>
          <a:prstGeom prst="straightConnector1">
            <a:avLst/>
          </a:prstGeom>
          <a:ln w="19050">
            <a:solidFill>
              <a:srgbClr val="003C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EC9FAB5-99A3-EFE9-2023-BA00CE32D2D6}"/>
              </a:ext>
            </a:extLst>
          </p:cNvPr>
          <p:cNvSpPr/>
          <p:nvPr/>
        </p:nvSpPr>
        <p:spPr>
          <a:xfrm>
            <a:off x="3888712" y="5174901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/>
              <a:t>2</a:t>
            </a:r>
            <a:endParaRPr lang="el-G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DE67A-59C5-93C4-B3CD-AFA1EFDBA8E8}"/>
              </a:ext>
            </a:extLst>
          </p:cNvPr>
          <p:cNvSpPr/>
          <p:nvPr/>
        </p:nvSpPr>
        <p:spPr>
          <a:xfrm>
            <a:off x="4706486" y="5174901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/>
              <a:t>1</a:t>
            </a:r>
            <a:endParaRPr lang="el-G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00496C-66C9-E8EA-6DA8-9D7F60E93921}"/>
              </a:ext>
            </a:extLst>
          </p:cNvPr>
          <p:cNvSpPr/>
          <p:nvPr/>
        </p:nvSpPr>
        <p:spPr>
          <a:xfrm>
            <a:off x="5514538" y="5174901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/>
              <a:t>2</a:t>
            </a:r>
            <a:endParaRPr lang="el-G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ED2313-23F2-B035-FC40-541C9D7B9082}"/>
              </a:ext>
            </a:extLst>
          </p:cNvPr>
          <p:cNvSpPr/>
          <p:nvPr/>
        </p:nvSpPr>
        <p:spPr>
          <a:xfrm>
            <a:off x="6378364" y="5165833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/>
              <a:t>2</a:t>
            </a:r>
            <a:endParaRPr lang="el-G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15C71F-271E-A5F8-C1FC-C6E27C768B17}"/>
              </a:ext>
            </a:extLst>
          </p:cNvPr>
          <p:cNvSpPr/>
          <p:nvPr/>
        </p:nvSpPr>
        <p:spPr>
          <a:xfrm>
            <a:off x="7292764" y="5179925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/>
              <a:t>2</a:t>
            </a:r>
            <a:endParaRPr lang="el-G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C8B102-2436-A5E5-07BC-408DB5FE1FD6}"/>
              </a:ext>
            </a:extLst>
          </p:cNvPr>
          <p:cNvSpPr/>
          <p:nvPr/>
        </p:nvSpPr>
        <p:spPr>
          <a:xfrm>
            <a:off x="8146204" y="5166890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/>
              <a:t>1</a:t>
            </a:r>
            <a:endParaRPr lang="el-G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1D493F-1BBD-B9AC-0D04-9B4D619E22FC}"/>
              </a:ext>
            </a:extLst>
          </p:cNvPr>
          <p:cNvSpPr/>
          <p:nvPr/>
        </p:nvSpPr>
        <p:spPr>
          <a:xfrm>
            <a:off x="9019964" y="5174901"/>
            <a:ext cx="462212" cy="45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dirty="0"/>
              <a:t>1</a:t>
            </a:r>
            <a:endParaRPr lang="el-G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1CF546-CA30-D525-C386-D8103E2DD4C1}"/>
              </a:ext>
            </a:extLst>
          </p:cNvPr>
          <p:cNvSpPr/>
          <p:nvPr/>
        </p:nvSpPr>
        <p:spPr>
          <a:xfrm rot="1131035">
            <a:off x="3949612" y="3773326"/>
            <a:ext cx="710521" cy="200350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59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20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sychoPy">
            <a:extLst>
              <a:ext uri="{FF2B5EF4-FFF2-40B4-BE49-F238E27FC236}">
                <a16:creationId xmlns:a16="http://schemas.microsoft.com/office/drawing/2014/main" id="{2A9BC1CB-CD29-582B-8438-A1F75F27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59" y="231674"/>
            <a:ext cx="2333534" cy="1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333A0B-75E1-9B5E-91A3-FAAB6B9CF5AB}"/>
              </a:ext>
            </a:extLst>
          </p:cNvPr>
          <p:cNvSpPr/>
          <p:nvPr/>
        </p:nvSpPr>
        <p:spPr>
          <a:xfrm>
            <a:off x="3954807" y="4941522"/>
            <a:ext cx="4270550" cy="5596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GB" altLang="en-US" sz="1800" b="1" dirty="0"/>
              <a:t>256 trials + 128 fillers = 384 trials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104AB09-0559-CDED-3418-BA21DB118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82694"/>
              </p:ext>
            </p:extLst>
          </p:nvPr>
        </p:nvGraphicFramePr>
        <p:xfrm>
          <a:off x="2331944" y="2003260"/>
          <a:ext cx="7516275" cy="2112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5425">
                  <a:extLst>
                    <a:ext uri="{9D8B030D-6E8A-4147-A177-3AD203B41FA5}">
                      <a16:colId xmlns:a16="http://schemas.microsoft.com/office/drawing/2014/main" val="4289959370"/>
                    </a:ext>
                  </a:extLst>
                </a:gridCol>
                <a:gridCol w="2505425">
                  <a:extLst>
                    <a:ext uri="{9D8B030D-6E8A-4147-A177-3AD203B41FA5}">
                      <a16:colId xmlns:a16="http://schemas.microsoft.com/office/drawing/2014/main" val="2110554644"/>
                    </a:ext>
                  </a:extLst>
                </a:gridCol>
                <a:gridCol w="2505425">
                  <a:extLst>
                    <a:ext uri="{9D8B030D-6E8A-4147-A177-3AD203B41FA5}">
                      <a16:colId xmlns:a16="http://schemas.microsoft.com/office/drawing/2014/main" val="3983671723"/>
                    </a:ext>
                  </a:extLst>
                </a:gridCol>
              </a:tblGrid>
              <a:tr h="704180">
                <a:tc>
                  <a:txBody>
                    <a:bodyPr/>
                    <a:lstStyle/>
                    <a:p>
                      <a:pPr algn="ctr"/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Repeat</a:t>
                      </a:r>
                      <a:endParaRPr lang="el-GR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Switch</a:t>
                      </a:r>
                      <a:endParaRPr lang="el-GR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31830"/>
                  </a:ext>
                </a:extLst>
              </a:tr>
              <a:tr h="7041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Target Type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540032"/>
                  </a:ext>
                </a:extLst>
              </a:tr>
              <a:tr h="70418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Target Speak</a:t>
                      </a:r>
                      <a:endParaRPr lang="el-G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l-GR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18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1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Methodology &amp; Design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7AEEA-287A-5FB9-7A87-550085AA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PsychoPy">
            <a:extLst>
              <a:ext uri="{FF2B5EF4-FFF2-40B4-BE49-F238E27FC236}">
                <a16:creationId xmlns:a16="http://schemas.microsoft.com/office/drawing/2014/main" id="{2A9BC1CB-CD29-582B-8438-A1F75F27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59" y="231674"/>
            <a:ext cx="2333534" cy="116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E87C9D-248D-78C9-90B2-D9AD5A3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87981"/>
              </p:ext>
            </p:extLst>
          </p:nvPr>
        </p:nvGraphicFramePr>
        <p:xfrm>
          <a:off x="2520175" y="1766817"/>
          <a:ext cx="6715479" cy="3753015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697712">
                  <a:extLst>
                    <a:ext uri="{9D8B030D-6E8A-4147-A177-3AD203B41FA5}">
                      <a16:colId xmlns:a16="http://schemas.microsoft.com/office/drawing/2014/main" val="170074450"/>
                    </a:ext>
                  </a:extLst>
                </a:gridCol>
                <a:gridCol w="901212">
                  <a:extLst>
                    <a:ext uri="{9D8B030D-6E8A-4147-A177-3AD203B41FA5}">
                      <a16:colId xmlns:a16="http://schemas.microsoft.com/office/drawing/2014/main" val="3999297731"/>
                    </a:ext>
                  </a:extLst>
                </a:gridCol>
                <a:gridCol w="843069">
                  <a:extLst>
                    <a:ext uri="{9D8B030D-6E8A-4147-A177-3AD203B41FA5}">
                      <a16:colId xmlns:a16="http://schemas.microsoft.com/office/drawing/2014/main" val="2459586045"/>
                    </a:ext>
                  </a:extLst>
                </a:gridCol>
                <a:gridCol w="697712">
                  <a:extLst>
                    <a:ext uri="{9D8B030D-6E8A-4147-A177-3AD203B41FA5}">
                      <a16:colId xmlns:a16="http://schemas.microsoft.com/office/drawing/2014/main" val="3226375596"/>
                    </a:ext>
                  </a:extLst>
                </a:gridCol>
                <a:gridCol w="784926">
                  <a:extLst>
                    <a:ext uri="{9D8B030D-6E8A-4147-A177-3AD203B41FA5}">
                      <a16:colId xmlns:a16="http://schemas.microsoft.com/office/drawing/2014/main" val="2135814392"/>
                    </a:ext>
                  </a:extLst>
                </a:gridCol>
                <a:gridCol w="697712">
                  <a:extLst>
                    <a:ext uri="{9D8B030D-6E8A-4147-A177-3AD203B41FA5}">
                      <a16:colId xmlns:a16="http://schemas.microsoft.com/office/drawing/2014/main" val="3205290186"/>
                    </a:ext>
                  </a:extLst>
                </a:gridCol>
                <a:gridCol w="697712">
                  <a:extLst>
                    <a:ext uri="{9D8B030D-6E8A-4147-A177-3AD203B41FA5}">
                      <a16:colId xmlns:a16="http://schemas.microsoft.com/office/drawing/2014/main" val="2374445761"/>
                    </a:ext>
                  </a:extLst>
                </a:gridCol>
                <a:gridCol w="697712">
                  <a:extLst>
                    <a:ext uri="{9D8B030D-6E8A-4147-A177-3AD203B41FA5}">
                      <a16:colId xmlns:a16="http://schemas.microsoft.com/office/drawing/2014/main" val="3936320825"/>
                    </a:ext>
                  </a:extLst>
                </a:gridCol>
                <a:gridCol w="697712">
                  <a:extLst>
                    <a:ext uri="{9D8B030D-6E8A-4147-A177-3AD203B41FA5}">
                      <a16:colId xmlns:a16="http://schemas.microsoft.com/office/drawing/2014/main" val="2777538073"/>
                    </a:ext>
                  </a:extLst>
                </a:gridCol>
              </a:tblGrid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Set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Sequence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Modality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Target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Rep_Sw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order1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order2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order3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order4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1797309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2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speak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8743017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2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speak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repeat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273858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speak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8285393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2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speak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repeat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319073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speak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7790671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type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switch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447473"/>
                  </a:ext>
                </a:extLst>
              </a:tr>
              <a:tr h="21208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type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28388169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2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speak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switch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788065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speak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2023813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type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switch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92973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type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1379721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type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repeat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156173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type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87448489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type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repeat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Stim5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923671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type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5700070"/>
                  </a:ext>
                </a:extLst>
              </a:tr>
              <a:tr h="221308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</a:t>
                      </a:r>
                      <a:endParaRPr lang="el-G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speak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switch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Stim5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Stim6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801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74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585D2DD-D124-724F-8658-7BE259FC0540}"/>
              </a:ext>
            </a:extLst>
          </p:cNvPr>
          <p:cNvSpPr/>
          <p:nvPr/>
        </p:nvSpPr>
        <p:spPr>
          <a:xfrm>
            <a:off x="914399" y="2315001"/>
            <a:ext cx="5905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487C"/>
                </a:solidFill>
                <a:latin typeface="Avenir Next" panose="020B0503020202020204" pitchFamily="34" charset="0"/>
              </a:rPr>
              <a:t>SECTION 3: Predictions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2487F3B-94CB-3844-9709-913C7DD2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37" y="6164594"/>
            <a:ext cx="826665" cy="36512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BC6A1FF-1ED1-A743-B215-7EBE3BD5E2BD}"/>
              </a:ext>
            </a:extLst>
          </p:cNvPr>
          <p:cNvCxnSpPr>
            <a:cxnSpLocks/>
          </p:cNvCxnSpPr>
          <p:nvPr/>
        </p:nvCxnSpPr>
        <p:spPr>
          <a:xfrm flipV="1">
            <a:off x="914400" y="1"/>
            <a:ext cx="0" cy="2743199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número de diapositiva 12">
            <a:extLst>
              <a:ext uri="{FF2B5EF4-FFF2-40B4-BE49-F238E27FC236}">
                <a16:creationId xmlns:a16="http://schemas.microsoft.com/office/drawing/2014/main" id="{1E7CC98D-53BF-3048-BF74-0BEF14E54813}"/>
              </a:ext>
            </a:extLst>
          </p:cNvPr>
          <p:cNvSpPr txBox="1">
            <a:spLocks/>
          </p:cNvSpPr>
          <p:nvPr/>
        </p:nvSpPr>
        <p:spPr>
          <a:xfrm>
            <a:off x="178282" y="6347533"/>
            <a:ext cx="48178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400" b="0" i="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22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F76779-F29D-0EBA-F6D1-60BEEBBCD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7A0EF-8E4F-E9F5-E599-E3516F622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12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23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419172" y="2942771"/>
            <a:ext cx="535860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effect of condition on reaction times (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RT~Condition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values of modality across conditions&#10;&#10;Description automatically generated with low confidence">
            <a:extLst>
              <a:ext uri="{FF2B5EF4-FFF2-40B4-BE49-F238E27FC236}">
                <a16:creationId xmlns:a16="http://schemas.microsoft.com/office/drawing/2014/main" id="{9AF74923-FD8F-8278-AE02-459C2869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97" y="1335170"/>
            <a:ext cx="6361429" cy="39259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E12540-FBB4-672B-DB0A-16DF38D86029}"/>
              </a:ext>
            </a:extLst>
          </p:cNvPr>
          <p:cNvCxnSpPr>
            <a:cxnSpLocks/>
          </p:cNvCxnSpPr>
          <p:nvPr/>
        </p:nvCxnSpPr>
        <p:spPr>
          <a:xfrm flipV="1">
            <a:off x="7208874" y="3298125"/>
            <a:ext cx="2200940" cy="261749"/>
          </a:xfrm>
          <a:prstGeom prst="line">
            <a:avLst/>
          </a:prstGeom>
          <a:ln w="19050">
            <a:solidFill>
              <a:schemeClr val="bg1">
                <a:lumMod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28F837-BC4B-983C-CB0D-7B76475C8A62}"/>
              </a:ext>
            </a:extLst>
          </p:cNvPr>
          <p:cNvCxnSpPr>
            <a:cxnSpLocks/>
          </p:cNvCxnSpPr>
          <p:nvPr/>
        </p:nvCxnSpPr>
        <p:spPr>
          <a:xfrm flipV="1">
            <a:off x="7721053" y="1775637"/>
            <a:ext cx="2135328" cy="691195"/>
          </a:xfrm>
          <a:prstGeom prst="line">
            <a:avLst/>
          </a:prstGeom>
          <a:ln w="19050">
            <a:solidFill>
              <a:schemeClr val="bg1">
                <a:lumMod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2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24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419172" y="2540871"/>
            <a:ext cx="535860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2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 effect of modality on reaction times            (RT ~ Modality)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graph of values of modality across conditions&#10;&#10;Description automatically generated with low confidence">
            <a:extLst>
              <a:ext uri="{FF2B5EF4-FFF2-40B4-BE49-F238E27FC236}">
                <a16:creationId xmlns:a16="http://schemas.microsoft.com/office/drawing/2014/main" id="{9AF74923-FD8F-8278-AE02-459C2869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97" y="1335170"/>
            <a:ext cx="6361429" cy="392591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3754EC-1B61-77BE-11F5-8523CC5CE301}"/>
              </a:ext>
            </a:extLst>
          </p:cNvPr>
          <p:cNvCxnSpPr/>
          <p:nvPr/>
        </p:nvCxnSpPr>
        <p:spPr>
          <a:xfrm flipV="1">
            <a:off x="7070651" y="2466832"/>
            <a:ext cx="512179" cy="109304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BC0EA3-BABE-86C9-C658-C688F87F67FF}"/>
              </a:ext>
            </a:extLst>
          </p:cNvPr>
          <p:cNvCxnSpPr>
            <a:cxnSpLocks/>
          </p:cNvCxnSpPr>
          <p:nvPr/>
        </p:nvCxnSpPr>
        <p:spPr>
          <a:xfrm flipV="1">
            <a:off x="9250326" y="1775637"/>
            <a:ext cx="659218" cy="165336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25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pic>
        <p:nvPicPr>
          <p:cNvPr id="4" name="Picture 3" descr="A picture containing text, fruit, screenshot&#10;&#10;Description automatically generated">
            <a:extLst>
              <a:ext uri="{FF2B5EF4-FFF2-40B4-BE49-F238E27FC236}">
                <a16:creationId xmlns:a16="http://schemas.microsoft.com/office/drawing/2014/main" id="{4791626D-6C37-4601-80C6-DB43B9937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95" y="1101253"/>
            <a:ext cx="7165569" cy="402981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E1C51C-98AB-824C-110C-B71D9263FE66}"/>
              </a:ext>
            </a:extLst>
          </p:cNvPr>
          <p:cNvSpPr/>
          <p:nvPr/>
        </p:nvSpPr>
        <p:spPr>
          <a:xfrm>
            <a:off x="2950464" y="5500843"/>
            <a:ext cx="6437376" cy="8037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Phonology strongly co-activated when typing.</a:t>
            </a:r>
          </a:p>
          <a:p>
            <a:pPr algn="ctr"/>
            <a:r>
              <a:rPr lang="en-US" dirty="0"/>
              <a:t>Orthography weakly co-activated when speaking.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5457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26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pic>
        <p:nvPicPr>
          <p:cNvPr id="5" name="Picture 4" descr="A diagram of different types of fruit&#10;&#10;Description automatically generated with low confidence">
            <a:extLst>
              <a:ext uri="{FF2B5EF4-FFF2-40B4-BE49-F238E27FC236}">
                <a16:creationId xmlns:a16="http://schemas.microsoft.com/office/drawing/2014/main" id="{8D8D14B4-A08C-23C2-5AA3-90881CD3E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0"/>
          <a:stretch/>
        </p:blipFill>
        <p:spPr>
          <a:xfrm>
            <a:off x="31816" y="1833202"/>
            <a:ext cx="5972032" cy="350433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10" name="Picture 9" descr="A picture containing diagram, fruit, text&#10;&#10;Description automatically generated">
            <a:extLst>
              <a:ext uri="{FF2B5EF4-FFF2-40B4-BE49-F238E27FC236}">
                <a16:creationId xmlns:a16="http://schemas.microsoft.com/office/drawing/2014/main" id="{80BBA369-5777-7477-3084-AC07835C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94"/>
          <a:stretch/>
        </p:blipFill>
        <p:spPr>
          <a:xfrm>
            <a:off x="6188153" y="1833204"/>
            <a:ext cx="5981124" cy="350433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655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27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178282" y="1500165"/>
            <a:ext cx="5358609" cy="367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Interaction: RT ~ Condition * Modality)</a:t>
            </a: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phonology is strongly co-activated when typing and orthography weakly co-activated when speaking, larger switch costs to typing than to speaking (for the same item) are expected         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lang="el-G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orthography is also strongly co-activated when speaking, we do not expect larger switch costs to speaking than those to typing.</a:t>
            </a:r>
            <a:endParaRPr lang="el-G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0785DAC-2FF8-DF06-A0E1-7A3E7429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73" y="1500165"/>
            <a:ext cx="6250852" cy="3857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2DDC2-3CB0-4302-4C6D-2456B025363A}"/>
              </a:ext>
            </a:extLst>
          </p:cNvPr>
          <p:cNvSpPr txBox="1"/>
          <p:nvPr/>
        </p:nvSpPr>
        <p:spPr>
          <a:xfrm>
            <a:off x="7453423" y="1775637"/>
            <a:ext cx="13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</a:t>
            </a:r>
            <a:r>
              <a:rPr lang="en-US" sz="1400" b="1" dirty="0"/>
              <a:t>T</a:t>
            </a:r>
            <a:r>
              <a:rPr lang="en-US" b="1" dirty="0"/>
              <a:t> = 270ms</a:t>
            </a:r>
            <a:endParaRPr lang="el-G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86B50-52FA-27D4-9BB1-A79075245633}"/>
              </a:ext>
            </a:extLst>
          </p:cNvPr>
          <p:cNvSpPr txBox="1"/>
          <p:nvPr/>
        </p:nvSpPr>
        <p:spPr>
          <a:xfrm>
            <a:off x="8009860" y="4097079"/>
            <a:ext cx="13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FF0000"/>
                </a:solidFill>
              </a:rPr>
              <a:t>Δ</a:t>
            </a:r>
            <a:r>
              <a:rPr lang="en-US" sz="1400" b="1" dirty="0">
                <a:solidFill>
                  <a:srgbClr val="FF0000"/>
                </a:solidFill>
              </a:rPr>
              <a:t>S </a:t>
            </a:r>
            <a:r>
              <a:rPr lang="en-US" b="1" dirty="0">
                <a:solidFill>
                  <a:srgbClr val="FF0000"/>
                </a:solidFill>
              </a:rPr>
              <a:t>= 82ms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585D2DD-D124-724F-8658-7BE259FC0540}"/>
              </a:ext>
            </a:extLst>
          </p:cNvPr>
          <p:cNvSpPr/>
          <p:nvPr/>
        </p:nvSpPr>
        <p:spPr>
          <a:xfrm>
            <a:off x="914399" y="2315001"/>
            <a:ext cx="5905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487C"/>
                </a:solidFill>
                <a:latin typeface="Avenir Next" panose="020B0503020202020204" pitchFamily="34" charset="0"/>
              </a:rPr>
              <a:t>SECTION 4: Relevance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2487F3B-94CB-3844-9709-913C7DD2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37" y="6164594"/>
            <a:ext cx="826665" cy="36512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BC6A1FF-1ED1-A743-B215-7EBE3BD5E2BD}"/>
              </a:ext>
            </a:extLst>
          </p:cNvPr>
          <p:cNvCxnSpPr>
            <a:cxnSpLocks/>
          </p:cNvCxnSpPr>
          <p:nvPr/>
        </p:nvCxnSpPr>
        <p:spPr>
          <a:xfrm flipV="1">
            <a:off x="914400" y="1"/>
            <a:ext cx="0" cy="2743199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número de diapositiva 12">
            <a:extLst>
              <a:ext uri="{FF2B5EF4-FFF2-40B4-BE49-F238E27FC236}">
                <a16:creationId xmlns:a16="http://schemas.microsoft.com/office/drawing/2014/main" id="{1E7CC98D-53BF-3048-BF74-0BEF14E54813}"/>
              </a:ext>
            </a:extLst>
          </p:cNvPr>
          <p:cNvSpPr txBox="1">
            <a:spLocks/>
          </p:cNvSpPr>
          <p:nvPr/>
        </p:nvSpPr>
        <p:spPr>
          <a:xfrm>
            <a:off x="178282" y="6347533"/>
            <a:ext cx="48178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400" b="0" i="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28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AEFD31-09EB-49F7-8BDE-0EA95C0F8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AB991-6610-6463-7573-FA55B4281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4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Background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863599" y="3615070"/>
            <a:ext cx="10463162" cy="2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>
              <a:lnSpc>
                <a:spcPct val="150000"/>
              </a:lnSpc>
            </a:pPr>
            <a:r>
              <a:rPr lang="en-GB" altLang="en-US" sz="2200" dirty="0"/>
              <a:t>Influence of phonology in L1 written (handwriting) production &amp; of orthography in L1 oral (speaking) production.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altLang="en-US" sz="18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EF050-4304-9FF7-2079-FEE2B7E70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Five square speech bubbles in color">
            <a:extLst>
              <a:ext uri="{FF2B5EF4-FFF2-40B4-BE49-F238E27FC236}">
                <a16:creationId xmlns:a16="http://schemas.microsoft.com/office/drawing/2014/main" id="{A6D7E2EE-6861-E726-53E8-A4D6D9CD6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218" y="1493317"/>
            <a:ext cx="2534886" cy="1774317"/>
          </a:xfrm>
          <a:prstGeom prst="rect">
            <a:avLst/>
          </a:prstGeom>
        </p:spPr>
      </p:pic>
      <p:pic>
        <p:nvPicPr>
          <p:cNvPr id="11" name="Picture 10" descr="Person writing on notebook">
            <a:extLst>
              <a:ext uri="{FF2B5EF4-FFF2-40B4-BE49-F238E27FC236}">
                <a16:creationId xmlns:a16="http://schemas.microsoft.com/office/drawing/2014/main" id="{85511E76-86BD-0865-D729-DBDDF87DE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454" y="1443921"/>
            <a:ext cx="2784328" cy="1873108"/>
          </a:xfrm>
          <a:prstGeom prst="rect">
            <a:avLst/>
          </a:prstGeom>
        </p:spPr>
      </p:pic>
      <p:pic>
        <p:nvPicPr>
          <p:cNvPr id="15" name="Graphic 14" descr="Rope Knot with solid fill">
            <a:extLst>
              <a:ext uri="{FF2B5EF4-FFF2-40B4-BE49-F238E27FC236}">
                <a16:creationId xmlns:a16="http://schemas.microsoft.com/office/drawing/2014/main" id="{DBE4053F-C24D-0025-4D7E-496881935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6022">
            <a:off x="5439158" y="1956114"/>
            <a:ext cx="1170340" cy="11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Relevance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660062" y="1419688"/>
            <a:ext cx="11050157" cy="564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Contribute to the research on the role of and interplay between phonological and orthographic representations and their co-activation during language production (oral – typed).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Employ typing instead of handwriting since the former is widely used and “taking over” handwriting in many everyday activities.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Speaking and typing are both basic parts of everyday communication and are often conducted simultaneously.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Theoretical and pragmatic implications regarding the dynamics of our two widely used ways of communication.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29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086D6-75A6-5F0C-1C6E-0FC84C97A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EB420AD-93FD-DF40-A3D1-95794A5CE6E9}"/>
              </a:ext>
            </a:extLst>
          </p:cNvPr>
          <p:cNvGrpSpPr/>
          <p:nvPr/>
        </p:nvGrpSpPr>
        <p:grpSpPr>
          <a:xfrm>
            <a:off x="5803035" y="-222100"/>
            <a:ext cx="1424493" cy="7278915"/>
            <a:chOff x="5419577" y="-222100"/>
            <a:chExt cx="1424493" cy="727891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791578C-7B35-0A49-AA67-260437101730}"/>
                </a:ext>
              </a:extLst>
            </p:cNvPr>
            <p:cNvSpPr/>
            <p:nvPr/>
          </p:nvSpPr>
          <p:spPr>
            <a:xfrm rot="6300000">
              <a:off x="2021186" y="3176291"/>
              <a:ext cx="7267246" cy="470464"/>
            </a:xfrm>
            <a:custGeom>
              <a:avLst/>
              <a:gdLst>
                <a:gd name="connsiteX0" fmla="*/ 0 w 7526485"/>
                <a:gd name="connsiteY0" fmla="*/ 0 h 467171"/>
                <a:gd name="connsiteX1" fmla="*/ 7526485 w 7526485"/>
                <a:gd name="connsiteY1" fmla="*/ 0 h 467171"/>
                <a:gd name="connsiteX2" fmla="*/ 7526485 w 7526485"/>
                <a:gd name="connsiteY2" fmla="*/ 467171 h 467171"/>
                <a:gd name="connsiteX3" fmla="*/ 0 w 7526485"/>
                <a:gd name="connsiteY3" fmla="*/ 467171 h 467171"/>
                <a:gd name="connsiteX4" fmla="*/ 0 w 7526485"/>
                <a:gd name="connsiteY4" fmla="*/ 0 h 467171"/>
                <a:gd name="connsiteX0" fmla="*/ 104448 w 7526485"/>
                <a:gd name="connsiteY0" fmla="*/ 0 h 467639"/>
                <a:gd name="connsiteX1" fmla="*/ 7526485 w 7526485"/>
                <a:gd name="connsiteY1" fmla="*/ 468 h 467639"/>
                <a:gd name="connsiteX2" fmla="*/ 7526485 w 7526485"/>
                <a:gd name="connsiteY2" fmla="*/ 467639 h 467639"/>
                <a:gd name="connsiteX3" fmla="*/ 0 w 7526485"/>
                <a:gd name="connsiteY3" fmla="*/ 467639 h 467639"/>
                <a:gd name="connsiteX4" fmla="*/ 104448 w 7526485"/>
                <a:gd name="connsiteY4" fmla="*/ 0 h 467639"/>
                <a:gd name="connsiteX0" fmla="*/ 0 w 7422037"/>
                <a:gd name="connsiteY0" fmla="*/ 0 h 468351"/>
                <a:gd name="connsiteX1" fmla="*/ 7422037 w 7422037"/>
                <a:gd name="connsiteY1" fmla="*/ 468 h 468351"/>
                <a:gd name="connsiteX2" fmla="*/ 7422037 w 7422037"/>
                <a:gd name="connsiteY2" fmla="*/ 467639 h 468351"/>
                <a:gd name="connsiteX3" fmla="*/ 159925 w 7422037"/>
                <a:gd name="connsiteY3" fmla="*/ 468351 h 468351"/>
                <a:gd name="connsiteX4" fmla="*/ 0 w 7422037"/>
                <a:gd name="connsiteY4" fmla="*/ 0 h 468351"/>
                <a:gd name="connsiteX0" fmla="*/ 0 w 7381963"/>
                <a:gd name="connsiteY0" fmla="*/ 5305 h 467883"/>
                <a:gd name="connsiteX1" fmla="*/ 7381963 w 7381963"/>
                <a:gd name="connsiteY1" fmla="*/ 0 h 467883"/>
                <a:gd name="connsiteX2" fmla="*/ 7381963 w 7381963"/>
                <a:gd name="connsiteY2" fmla="*/ 467171 h 467883"/>
                <a:gd name="connsiteX3" fmla="*/ 119851 w 7381963"/>
                <a:gd name="connsiteY3" fmla="*/ 467883 h 467883"/>
                <a:gd name="connsiteX4" fmla="*/ 0 w 7381963"/>
                <a:gd name="connsiteY4" fmla="*/ 5305 h 467883"/>
                <a:gd name="connsiteX0" fmla="*/ 0 w 7381963"/>
                <a:gd name="connsiteY0" fmla="*/ 3633 h 466211"/>
                <a:gd name="connsiteX1" fmla="*/ 7129235 w 7381963"/>
                <a:gd name="connsiteY1" fmla="*/ 0 h 466211"/>
                <a:gd name="connsiteX2" fmla="*/ 7381963 w 7381963"/>
                <a:gd name="connsiteY2" fmla="*/ 465499 h 466211"/>
                <a:gd name="connsiteX3" fmla="*/ 119851 w 7381963"/>
                <a:gd name="connsiteY3" fmla="*/ 466211 h 466211"/>
                <a:gd name="connsiteX4" fmla="*/ 0 w 7381963"/>
                <a:gd name="connsiteY4" fmla="*/ 3633 h 466211"/>
                <a:gd name="connsiteX0" fmla="*/ 0 w 7381963"/>
                <a:gd name="connsiteY0" fmla="*/ 5378 h 467956"/>
                <a:gd name="connsiteX1" fmla="*/ 7156288 w 7381963"/>
                <a:gd name="connsiteY1" fmla="*/ 0 h 467956"/>
                <a:gd name="connsiteX2" fmla="*/ 7381963 w 7381963"/>
                <a:gd name="connsiteY2" fmla="*/ 467244 h 467956"/>
                <a:gd name="connsiteX3" fmla="*/ 119851 w 7381963"/>
                <a:gd name="connsiteY3" fmla="*/ 467956 h 467956"/>
                <a:gd name="connsiteX4" fmla="*/ 0 w 7381963"/>
                <a:gd name="connsiteY4" fmla="*/ 5378 h 467956"/>
                <a:gd name="connsiteX0" fmla="*/ 0 w 7282651"/>
                <a:gd name="connsiteY0" fmla="*/ 5378 h 467956"/>
                <a:gd name="connsiteX1" fmla="*/ 7156288 w 7282651"/>
                <a:gd name="connsiteY1" fmla="*/ 0 h 467956"/>
                <a:gd name="connsiteX2" fmla="*/ 7282651 w 7282651"/>
                <a:gd name="connsiteY2" fmla="*/ 466336 h 467956"/>
                <a:gd name="connsiteX3" fmla="*/ 119851 w 7282651"/>
                <a:gd name="connsiteY3" fmla="*/ 467956 h 467956"/>
                <a:gd name="connsiteX4" fmla="*/ 0 w 7282651"/>
                <a:gd name="connsiteY4" fmla="*/ 5378 h 467956"/>
                <a:gd name="connsiteX0" fmla="*/ 0 w 7267246"/>
                <a:gd name="connsiteY0" fmla="*/ 5378 h 470464"/>
                <a:gd name="connsiteX1" fmla="*/ 7156288 w 7267246"/>
                <a:gd name="connsiteY1" fmla="*/ 0 h 470464"/>
                <a:gd name="connsiteX2" fmla="*/ 7267246 w 7267246"/>
                <a:gd name="connsiteY2" fmla="*/ 470464 h 470464"/>
                <a:gd name="connsiteX3" fmla="*/ 119851 w 7267246"/>
                <a:gd name="connsiteY3" fmla="*/ 467956 h 470464"/>
                <a:gd name="connsiteX4" fmla="*/ 0 w 7267246"/>
                <a:gd name="connsiteY4" fmla="*/ 5378 h 4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246" h="470464">
                  <a:moveTo>
                    <a:pt x="0" y="5378"/>
                  </a:moveTo>
                  <a:lnTo>
                    <a:pt x="7156288" y="0"/>
                  </a:lnTo>
                  <a:lnTo>
                    <a:pt x="7267246" y="470464"/>
                  </a:lnTo>
                  <a:lnTo>
                    <a:pt x="119851" y="467956"/>
                  </a:lnTo>
                  <a:lnTo>
                    <a:pt x="0" y="5378"/>
                  </a:lnTo>
                  <a:close/>
                </a:path>
              </a:pathLst>
            </a:custGeom>
            <a:solidFill>
              <a:srgbClr val="0088D5"/>
            </a:solidFill>
            <a:ln>
              <a:noFill/>
            </a:ln>
            <a:effectLst>
              <a:outerShdw blurRad="127000" dist="889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ángulo 17">
              <a:extLst>
                <a:ext uri="{FF2B5EF4-FFF2-40B4-BE49-F238E27FC236}">
                  <a16:creationId xmlns:a16="http://schemas.microsoft.com/office/drawing/2014/main" id="{44390521-E0F6-B745-B31B-7F88C7FA0D48}"/>
                </a:ext>
              </a:extLst>
            </p:cNvPr>
            <p:cNvSpPr/>
            <p:nvPr/>
          </p:nvSpPr>
          <p:spPr>
            <a:xfrm rot="6300000">
              <a:off x="2489729" y="3187960"/>
              <a:ext cx="7267246" cy="470464"/>
            </a:xfrm>
            <a:custGeom>
              <a:avLst/>
              <a:gdLst>
                <a:gd name="connsiteX0" fmla="*/ 0 w 7526485"/>
                <a:gd name="connsiteY0" fmla="*/ 0 h 467171"/>
                <a:gd name="connsiteX1" fmla="*/ 7526485 w 7526485"/>
                <a:gd name="connsiteY1" fmla="*/ 0 h 467171"/>
                <a:gd name="connsiteX2" fmla="*/ 7526485 w 7526485"/>
                <a:gd name="connsiteY2" fmla="*/ 467171 h 467171"/>
                <a:gd name="connsiteX3" fmla="*/ 0 w 7526485"/>
                <a:gd name="connsiteY3" fmla="*/ 467171 h 467171"/>
                <a:gd name="connsiteX4" fmla="*/ 0 w 7526485"/>
                <a:gd name="connsiteY4" fmla="*/ 0 h 467171"/>
                <a:gd name="connsiteX0" fmla="*/ 104448 w 7526485"/>
                <a:gd name="connsiteY0" fmla="*/ 0 h 467639"/>
                <a:gd name="connsiteX1" fmla="*/ 7526485 w 7526485"/>
                <a:gd name="connsiteY1" fmla="*/ 468 h 467639"/>
                <a:gd name="connsiteX2" fmla="*/ 7526485 w 7526485"/>
                <a:gd name="connsiteY2" fmla="*/ 467639 h 467639"/>
                <a:gd name="connsiteX3" fmla="*/ 0 w 7526485"/>
                <a:gd name="connsiteY3" fmla="*/ 467639 h 467639"/>
                <a:gd name="connsiteX4" fmla="*/ 104448 w 7526485"/>
                <a:gd name="connsiteY4" fmla="*/ 0 h 467639"/>
                <a:gd name="connsiteX0" fmla="*/ 0 w 7422037"/>
                <a:gd name="connsiteY0" fmla="*/ 0 h 468351"/>
                <a:gd name="connsiteX1" fmla="*/ 7422037 w 7422037"/>
                <a:gd name="connsiteY1" fmla="*/ 468 h 468351"/>
                <a:gd name="connsiteX2" fmla="*/ 7422037 w 7422037"/>
                <a:gd name="connsiteY2" fmla="*/ 467639 h 468351"/>
                <a:gd name="connsiteX3" fmla="*/ 159925 w 7422037"/>
                <a:gd name="connsiteY3" fmla="*/ 468351 h 468351"/>
                <a:gd name="connsiteX4" fmla="*/ 0 w 7422037"/>
                <a:gd name="connsiteY4" fmla="*/ 0 h 468351"/>
                <a:gd name="connsiteX0" fmla="*/ 0 w 7381963"/>
                <a:gd name="connsiteY0" fmla="*/ 5305 h 467883"/>
                <a:gd name="connsiteX1" fmla="*/ 7381963 w 7381963"/>
                <a:gd name="connsiteY1" fmla="*/ 0 h 467883"/>
                <a:gd name="connsiteX2" fmla="*/ 7381963 w 7381963"/>
                <a:gd name="connsiteY2" fmla="*/ 467171 h 467883"/>
                <a:gd name="connsiteX3" fmla="*/ 119851 w 7381963"/>
                <a:gd name="connsiteY3" fmla="*/ 467883 h 467883"/>
                <a:gd name="connsiteX4" fmla="*/ 0 w 7381963"/>
                <a:gd name="connsiteY4" fmla="*/ 5305 h 467883"/>
                <a:gd name="connsiteX0" fmla="*/ 0 w 7381963"/>
                <a:gd name="connsiteY0" fmla="*/ 3633 h 466211"/>
                <a:gd name="connsiteX1" fmla="*/ 7129235 w 7381963"/>
                <a:gd name="connsiteY1" fmla="*/ 0 h 466211"/>
                <a:gd name="connsiteX2" fmla="*/ 7381963 w 7381963"/>
                <a:gd name="connsiteY2" fmla="*/ 465499 h 466211"/>
                <a:gd name="connsiteX3" fmla="*/ 119851 w 7381963"/>
                <a:gd name="connsiteY3" fmla="*/ 466211 h 466211"/>
                <a:gd name="connsiteX4" fmla="*/ 0 w 7381963"/>
                <a:gd name="connsiteY4" fmla="*/ 3633 h 466211"/>
                <a:gd name="connsiteX0" fmla="*/ 0 w 7381963"/>
                <a:gd name="connsiteY0" fmla="*/ 5378 h 467956"/>
                <a:gd name="connsiteX1" fmla="*/ 7156288 w 7381963"/>
                <a:gd name="connsiteY1" fmla="*/ 0 h 467956"/>
                <a:gd name="connsiteX2" fmla="*/ 7381963 w 7381963"/>
                <a:gd name="connsiteY2" fmla="*/ 467244 h 467956"/>
                <a:gd name="connsiteX3" fmla="*/ 119851 w 7381963"/>
                <a:gd name="connsiteY3" fmla="*/ 467956 h 467956"/>
                <a:gd name="connsiteX4" fmla="*/ 0 w 7381963"/>
                <a:gd name="connsiteY4" fmla="*/ 5378 h 467956"/>
                <a:gd name="connsiteX0" fmla="*/ 0 w 7282651"/>
                <a:gd name="connsiteY0" fmla="*/ 5378 h 467956"/>
                <a:gd name="connsiteX1" fmla="*/ 7156288 w 7282651"/>
                <a:gd name="connsiteY1" fmla="*/ 0 h 467956"/>
                <a:gd name="connsiteX2" fmla="*/ 7282651 w 7282651"/>
                <a:gd name="connsiteY2" fmla="*/ 466336 h 467956"/>
                <a:gd name="connsiteX3" fmla="*/ 119851 w 7282651"/>
                <a:gd name="connsiteY3" fmla="*/ 467956 h 467956"/>
                <a:gd name="connsiteX4" fmla="*/ 0 w 7282651"/>
                <a:gd name="connsiteY4" fmla="*/ 5378 h 467956"/>
                <a:gd name="connsiteX0" fmla="*/ 0 w 7267246"/>
                <a:gd name="connsiteY0" fmla="*/ 5378 h 470464"/>
                <a:gd name="connsiteX1" fmla="*/ 7156288 w 7267246"/>
                <a:gd name="connsiteY1" fmla="*/ 0 h 470464"/>
                <a:gd name="connsiteX2" fmla="*/ 7267246 w 7267246"/>
                <a:gd name="connsiteY2" fmla="*/ 470464 h 470464"/>
                <a:gd name="connsiteX3" fmla="*/ 119851 w 7267246"/>
                <a:gd name="connsiteY3" fmla="*/ 467956 h 470464"/>
                <a:gd name="connsiteX4" fmla="*/ 0 w 7267246"/>
                <a:gd name="connsiteY4" fmla="*/ 5378 h 4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246" h="470464">
                  <a:moveTo>
                    <a:pt x="0" y="5378"/>
                  </a:moveTo>
                  <a:lnTo>
                    <a:pt x="7156288" y="0"/>
                  </a:lnTo>
                  <a:lnTo>
                    <a:pt x="7267246" y="470464"/>
                  </a:lnTo>
                  <a:lnTo>
                    <a:pt x="119851" y="467956"/>
                  </a:lnTo>
                  <a:lnTo>
                    <a:pt x="0" y="5378"/>
                  </a:lnTo>
                  <a:close/>
                </a:path>
              </a:pathLst>
            </a:custGeom>
            <a:solidFill>
              <a:srgbClr val="003C69"/>
            </a:solidFill>
            <a:ln>
              <a:noFill/>
            </a:ln>
            <a:effectLst>
              <a:outerShdw blurRad="127000" dist="889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ángulo 16">
              <a:extLst>
                <a:ext uri="{FF2B5EF4-FFF2-40B4-BE49-F238E27FC236}">
                  <a16:creationId xmlns:a16="http://schemas.microsoft.com/office/drawing/2014/main" id="{B70FBE13-F23A-8443-96CA-23F411C58104}"/>
                </a:ext>
              </a:extLst>
            </p:cNvPr>
            <p:cNvSpPr/>
            <p:nvPr/>
          </p:nvSpPr>
          <p:spPr>
            <a:xfrm rot="6300000">
              <a:off x="2976590" y="3177270"/>
              <a:ext cx="7262111" cy="472848"/>
            </a:xfrm>
            <a:custGeom>
              <a:avLst/>
              <a:gdLst>
                <a:gd name="connsiteX0" fmla="*/ 0 w 7526485"/>
                <a:gd name="connsiteY0" fmla="*/ 0 h 467171"/>
                <a:gd name="connsiteX1" fmla="*/ 7526485 w 7526485"/>
                <a:gd name="connsiteY1" fmla="*/ 0 h 467171"/>
                <a:gd name="connsiteX2" fmla="*/ 7526485 w 7526485"/>
                <a:gd name="connsiteY2" fmla="*/ 467171 h 467171"/>
                <a:gd name="connsiteX3" fmla="*/ 0 w 7526485"/>
                <a:gd name="connsiteY3" fmla="*/ 467171 h 467171"/>
                <a:gd name="connsiteX4" fmla="*/ 0 w 7526485"/>
                <a:gd name="connsiteY4" fmla="*/ 0 h 467171"/>
                <a:gd name="connsiteX0" fmla="*/ 136634 w 7526485"/>
                <a:gd name="connsiteY0" fmla="*/ 0 h 470760"/>
                <a:gd name="connsiteX1" fmla="*/ 7526485 w 7526485"/>
                <a:gd name="connsiteY1" fmla="*/ 3589 h 470760"/>
                <a:gd name="connsiteX2" fmla="*/ 7526485 w 7526485"/>
                <a:gd name="connsiteY2" fmla="*/ 470760 h 470760"/>
                <a:gd name="connsiteX3" fmla="*/ 0 w 7526485"/>
                <a:gd name="connsiteY3" fmla="*/ 470760 h 470760"/>
                <a:gd name="connsiteX4" fmla="*/ 136634 w 7526485"/>
                <a:gd name="connsiteY4" fmla="*/ 0 h 470760"/>
                <a:gd name="connsiteX0" fmla="*/ 0 w 7389851"/>
                <a:gd name="connsiteY0" fmla="*/ 0 h 472848"/>
                <a:gd name="connsiteX1" fmla="*/ 7389851 w 7389851"/>
                <a:gd name="connsiteY1" fmla="*/ 3589 h 472848"/>
                <a:gd name="connsiteX2" fmla="*/ 7389851 w 7389851"/>
                <a:gd name="connsiteY2" fmla="*/ 470760 h 472848"/>
                <a:gd name="connsiteX3" fmla="*/ 122604 w 7389851"/>
                <a:gd name="connsiteY3" fmla="*/ 472848 h 472848"/>
                <a:gd name="connsiteX4" fmla="*/ 0 w 7389851"/>
                <a:gd name="connsiteY4" fmla="*/ 0 h 472848"/>
                <a:gd name="connsiteX0" fmla="*/ 0 w 7389851"/>
                <a:gd name="connsiteY0" fmla="*/ 0 h 472848"/>
                <a:gd name="connsiteX1" fmla="*/ 7389851 w 7389851"/>
                <a:gd name="connsiteY1" fmla="*/ 3589 h 472848"/>
                <a:gd name="connsiteX2" fmla="*/ 7241570 w 7389851"/>
                <a:gd name="connsiteY2" fmla="*/ 471965 h 472848"/>
                <a:gd name="connsiteX3" fmla="*/ 122604 w 7389851"/>
                <a:gd name="connsiteY3" fmla="*/ 472848 h 472848"/>
                <a:gd name="connsiteX4" fmla="*/ 0 w 7389851"/>
                <a:gd name="connsiteY4" fmla="*/ 0 h 472848"/>
                <a:gd name="connsiteX0" fmla="*/ 0 w 7241570"/>
                <a:gd name="connsiteY0" fmla="*/ 0 h 472848"/>
                <a:gd name="connsiteX1" fmla="*/ 7147392 w 7241570"/>
                <a:gd name="connsiteY1" fmla="*/ 2508 h 472848"/>
                <a:gd name="connsiteX2" fmla="*/ 7241570 w 7241570"/>
                <a:gd name="connsiteY2" fmla="*/ 471965 h 472848"/>
                <a:gd name="connsiteX3" fmla="*/ 122604 w 7241570"/>
                <a:gd name="connsiteY3" fmla="*/ 472848 h 472848"/>
                <a:gd name="connsiteX4" fmla="*/ 0 w 7241570"/>
                <a:gd name="connsiteY4" fmla="*/ 0 h 472848"/>
                <a:gd name="connsiteX0" fmla="*/ 0 w 7262111"/>
                <a:gd name="connsiteY0" fmla="*/ 0 h 472848"/>
                <a:gd name="connsiteX1" fmla="*/ 7147392 w 7262111"/>
                <a:gd name="connsiteY1" fmla="*/ 2508 h 472848"/>
                <a:gd name="connsiteX2" fmla="*/ 7262111 w 7262111"/>
                <a:gd name="connsiteY2" fmla="*/ 466461 h 472848"/>
                <a:gd name="connsiteX3" fmla="*/ 122604 w 7262111"/>
                <a:gd name="connsiteY3" fmla="*/ 472848 h 472848"/>
                <a:gd name="connsiteX4" fmla="*/ 0 w 7262111"/>
                <a:gd name="connsiteY4" fmla="*/ 0 h 47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2111" h="472848">
                  <a:moveTo>
                    <a:pt x="0" y="0"/>
                  </a:moveTo>
                  <a:lnTo>
                    <a:pt x="7147392" y="2508"/>
                  </a:lnTo>
                  <a:lnTo>
                    <a:pt x="7262111" y="466461"/>
                  </a:lnTo>
                  <a:lnTo>
                    <a:pt x="122604" y="472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889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ángulo 20">
            <a:extLst>
              <a:ext uri="{FF2B5EF4-FFF2-40B4-BE49-F238E27FC236}">
                <a16:creationId xmlns:a16="http://schemas.microsoft.com/office/drawing/2014/main" id="{A6D6F21D-59EA-C34A-BC18-3C710A2CDE58}"/>
              </a:ext>
            </a:extLst>
          </p:cNvPr>
          <p:cNvSpPr/>
          <p:nvPr/>
        </p:nvSpPr>
        <p:spPr>
          <a:xfrm>
            <a:off x="6302477" y="-17335"/>
            <a:ext cx="6207024" cy="6938082"/>
          </a:xfrm>
          <a:custGeom>
            <a:avLst/>
            <a:gdLst>
              <a:gd name="connsiteX0" fmla="*/ 0 w 7543800"/>
              <a:gd name="connsiteY0" fmla="*/ 0 h 6877798"/>
              <a:gd name="connsiteX1" fmla="*/ 7543800 w 7543800"/>
              <a:gd name="connsiteY1" fmla="*/ 0 h 6877798"/>
              <a:gd name="connsiteX2" fmla="*/ 7543800 w 7543800"/>
              <a:gd name="connsiteY2" fmla="*/ 6877798 h 6877798"/>
              <a:gd name="connsiteX3" fmla="*/ 0 w 7543800"/>
              <a:gd name="connsiteY3" fmla="*/ 6877798 h 6877798"/>
              <a:gd name="connsiteX4" fmla="*/ 0 w 7543800"/>
              <a:gd name="connsiteY4" fmla="*/ 0 h 6877798"/>
              <a:gd name="connsiteX0" fmla="*/ 1168400 w 8712200"/>
              <a:gd name="connsiteY0" fmla="*/ 0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1168400 w 8712200"/>
              <a:gd name="connsiteY4" fmla="*/ 0 h 6877798"/>
              <a:gd name="connsiteX0" fmla="*/ 2215805 w 8712200"/>
              <a:gd name="connsiteY0" fmla="*/ 0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2215805 w 8712200"/>
              <a:gd name="connsiteY4" fmla="*/ 0 h 6877798"/>
              <a:gd name="connsiteX0" fmla="*/ 3121987 w 8712200"/>
              <a:gd name="connsiteY0" fmla="*/ 19554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3121987 w 8712200"/>
              <a:gd name="connsiteY4" fmla="*/ 19554 h 6877798"/>
              <a:gd name="connsiteX0" fmla="*/ 2968995 w 8712200"/>
              <a:gd name="connsiteY0" fmla="*/ 9777 h 6877798"/>
              <a:gd name="connsiteX1" fmla="*/ 8712200 w 8712200"/>
              <a:gd name="connsiteY1" fmla="*/ 0 h 6877798"/>
              <a:gd name="connsiteX2" fmla="*/ 8712200 w 8712200"/>
              <a:gd name="connsiteY2" fmla="*/ 6877798 h 6877798"/>
              <a:gd name="connsiteX3" fmla="*/ 0 w 8712200"/>
              <a:gd name="connsiteY3" fmla="*/ 6865098 h 6877798"/>
              <a:gd name="connsiteX4" fmla="*/ 2968995 w 8712200"/>
              <a:gd name="connsiteY4" fmla="*/ 9777 h 6877798"/>
              <a:gd name="connsiteX0" fmla="*/ 1674448 w 7417653"/>
              <a:gd name="connsiteY0" fmla="*/ 9777 h 6877798"/>
              <a:gd name="connsiteX1" fmla="*/ 7417653 w 7417653"/>
              <a:gd name="connsiteY1" fmla="*/ 0 h 6877798"/>
              <a:gd name="connsiteX2" fmla="*/ 7417653 w 7417653"/>
              <a:gd name="connsiteY2" fmla="*/ 6877798 h 6877798"/>
              <a:gd name="connsiteX3" fmla="*/ 0 w 7417653"/>
              <a:gd name="connsiteY3" fmla="*/ 6855321 h 6877798"/>
              <a:gd name="connsiteX4" fmla="*/ 1674448 w 7417653"/>
              <a:gd name="connsiteY4" fmla="*/ 9777 h 6877798"/>
              <a:gd name="connsiteX0" fmla="*/ 2133424 w 7876629"/>
              <a:gd name="connsiteY0" fmla="*/ 9777 h 6877798"/>
              <a:gd name="connsiteX1" fmla="*/ 7876629 w 7876629"/>
              <a:gd name="connsiteY1" fmla="*/ 0 h 6877798"/>
              <a:gd name="connsiteX2" fmla="*/ 7876629 w 7876629"/>
              <a:gd name="connsiteY2" fmla="*/ 6877798 h 6877798"/>
              <a:gd name="connsiteX3" fmla="*/ 0 w 7876629"/>
              <a:gd name="connsiteY3" fmla="*/ 6865098 h 6877798"/>
              <a:gd name="connsiteX4" fmla="*/ 2133424 w 7876629"/>
              <a:gd name="connsiteY4" fmla="*/ 9777 h 6877798"/>
              <a:gd name="connsiteX0" fmla="*/ 2215804 w 7876629"/>
              <a:gd name="connsiteY0" fmla="*/ 19553 h 6877798"/>
              <a:gd name="connsiteX1" fmla="*/ 7876629 w 7876629"/>
              <a:gd name="connsiteY1" fmla="*/ 0 h 6877798"/>
              <a:gd name="connsiteX2" fmla="*/ 7876629 w 7876629"/>
              <a:gd name="connsiteY2" fmla="*/ 6877798 h 6877798"/>
              <a:gd name="connsiteX3" fmla="*/ 0 w 7876629"/>
              <a:gd name="connsiteY3" fmla="*/ 6865098 h 6877798"/>
              <a:gd name="connsiteX4" fmla="*/ 2215804 w 7876629"/>
              <a:gd name="connsiteY4" fmla="*/ 19553 h 6877798"/>
              <a:gd name="connsiteX0" fmla="*/ 2486482 w 7876629"/>
              <a:gd name="connsiteY0" fmla="*/ 0 h 6877798"/>
              <a:gd name="connsiteX1" fmla="*/ 7876629 w 7876629"/>
              <a:gd name="connsiteY1" fmla="*/ 0 h 6877798"/>
              <a:gd name="connsiteX2" fmla="*/ 7876629 w 7876629"/>
              <a:gd name="connsiteY2" fmla="*/ 6877798 h 6877798"/>
              <a:gd name="connsiteX3" fmla="*/ 0 w 7876629"/>
              <a:gd name="connsiteY3" fmla="*/ 6865098 h 6877798"/>
              <a:gd name="connsiteX4" fmla="*/ 2486482 w 7876629"/>
              <a:gd name="connsiteY4" fmla="*/ 0 h 6877798"/>
              <a:gd name="connsiteX0" fmla="*/ 2212862 w 7876629"/>
              <a:gd name="connsiteY0" fmla="*/ 0 h 6881786"/>
              <a:gd name="connsiteX1" fmla="*/ 7876629 w 7876629"/>
              <a:gd name="connsiteY1" fmla="*/ 3988 h 6881786"/>
              <a:gd name="connsiteX2" fmla="*/ 7876629 w 7876629"/>
              <a:gd name="connsiteY2" fmla="*/ 6881786 h 6881786"/>
              <a:gd name="connsiteX3" fmla="*/ 0 w 7876629"/>
              <a:gd name="connsiteY3" fmla="*/ 6869086 h 6881786"/>
              <a:gd name="connsiteX4" fmla="*/ 2212862 w 7876629"/>
              <a:gd name="connsiteY4" fmla="*/ 0 h 6881786"/>
              <a:gd name="connsiteX0" fmla="*/ 2025648 w 7689415"/>
              <a:gd name="connsiteY0" fmla="*/ 0 h 6881786"/>
              <a:gd name="connsiteX1" fmla="*/ 7689415 w 7689415"/>
              <a:gd name="connsiteY1" fmla="*/ 3988 h 6881786"/>
              <a:gd name="connsiteX2" fmla="*/ 7689415 w 7689415"/>
              <a:gd name="connsiteY2" fmla="*/ 6881786 h 6881786"/>
              <a:gd name="connsiteX3" fmla="*/ 0 w 7689415"/>
              <a:gd name="connsiteY3" fmla="*/ 6869086 h 6881786"/>
              <a:gd name="connsiteX4" fmla="*/ 2025648 w 7689415"/>
              <a:gd name="connsiteY4" fmla="*/ 0 h 6881786"/>
              <a:gd name="connsiteX0" fmla="*/ 2212862 w 7876629"/>
              <a:gd name="connsiteY0" fmla="*/ 0 h 6881786"/>
              <a:gd name="connsiteX1" fmla="*/ 7876629 w 7876629"/>
              <a:gd name="connsiteY1" fmla="*/ 3988 h 6881786"/>
              <a:gd name="connsiteX2" fmla="*/ 7876629 w 7876629"/>
              <a:gd name="connsiteY2" fmla="*/ 6881786 h 6881786"/>
              <a:gd name="connsiteX3" fmla="*/ 0 w 7876629"/>
              <a:gd name="connsiteY3" fmla="*/ 6861110 h 6881786"/>
              <a:gd name="connsiteX4" fmla="*/ 2212862 w 7876629"/>
              <a:gd name="connsiteY4" fmla="*/ 0 h 6881786"/>
              <a:gd name="connsiteX0" fmla="*/ 2761850 w 7876629"/>
              <a:gd name="connsiteY0" fmla="*/ 0 h 6881786"/>
              <a:gd name="connsiteX1" fmla="*/ 7876629 w 7876629"/>
              <a:gd name="connsiteY1" fmla="*/ 3988 h 6881786"/>
              <a:gd name="connsiteX2" fmla="*/ 7876629 w 7876629"/>
              <a:gd name="connsiteY2" fmla="*/ 6881786 h 6881786"/>
              <a:gd name="connsiteX3" fmla="*/ 0 w 7876629"/>
              <a:gd name="connsiteY3" fmla="*/ 6861110 h 6881786"/>
              <a:gd name="connsiteX4" fmla="*/ 2761850 w 7876629"/>
              <a:gd name="connsiteY4" fmla="*/ 0 h 6881786"/>
              <a:gd name="connsiteX0" fmla="*/ 2360398 w 7876629"/>
              <a:gd name="connsiteY0" fmla="*/ 0 h 6899023"/>
              <a:gd name="connsiteX1" fmla="*/ 7876629 w 7876629"/>
              <a:gd name="connsiteY1" fmla="*/ 21225 h 6899023"/>
              <a:gd name="connsiteX2" fmla="*/ 7876629 w 7876629"/>
              <a:gd name="connsiteY2" fmla="*/ 6899023 h 6899023"/>
              <a:gd name="connsiteX3" fmla="*/ 0 w 7876629"/>
              <a:gd name="connsiteY3" fmla="*/ 6878347 h 6899023"/>
              <a:gd name="connsiteX4" fmla="*/ 2360398 w 7876629"/>
              <a:gd name="connsiteY4" fmla="*/ 0 h 689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6629" h="6899023">
                <a:moveTo>
                  <a:pt x="2360398" y="0"/>
                </a:moveTo>
                <a:lnTo>
                  <a:pt x="7876629" y="21225"/>
                </a:lnTo>
                <a:lnTo>
                  <a:pt x="7876629" y="6899023"/>
                </a:lnTo>
                <a:lnTo>
                  <a:pt x="0" y="6878347"/>
                </a:lnTo>
                <a:lnTo>
                  <a:pt x="23603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88900" dir="162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Imagen 33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AD623FD2-B25E-CB46-B6FE-F34CE9B3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02" y="2736190"/>
            <a:ext cx="1952625" cy="1476375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53EE5-31FC-764D-9F03-D077857FB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123" y="780791"/>
            <a:ext cx="2718054" cy="2033016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EC298BF-48F0-F448-B54A-749839CA6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226" y="4769206"/>
            <a:ext cx="1171575" cy="876300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950D739-290B-2146-AD81-0DAC7E6C37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5327" y="5755339"/>
            <a:ext cx="1015365" cy="759460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0E2BDFC-0075-8E44-BF64-601CD280B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625" y="3992473"/>
            <a:ext cx="1562100" cy="1168400"/>
          </a:xfrm>
          <a:prstGeom prst="rect">
            <a:avLst/>
          </a:prstGeom>
          <a:effectLst>
            <a:innerShdw blurRad="127000" dist="76200" dir="13500000">
              <a:prstClr val="black">
                <a:alpha val="75000"/>
              </a:prstClr>
            </a:inn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0385E78-D919-AE46-9499-EB87BB152D42}"/>
              </a:ext>
            </a:extLst>
          </p:cNvPr>
          <p:cNvSpPr txBox="1"/>
          <p:nvPr/>
        </p:nvSpPr>
        <p:spPr>
          <a:xfrm>
            <a:off x="-551217" y="2911161"/>
            <a:ext cx="6845575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Thank</a:t>
            </a:r>
            <a:r>
              <a:rPr lang="en-GB" sz="2800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 </a:t>
            </a: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you!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Eskerrik</a:t>
            </a:r>
            <a:r>
              <a:rPr lang="en-GB" sz="2800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 </a:t>
            </a:r>
            <a:r>
              <a:rPr lang="en-GB" sz="2800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asko</a:t>
            </a:r>
            <a:r>
              <a:rPr lang="en-GB" sz="2800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!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E133C3A-2900-6D4F-82BD-A10B69C279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95802" y="5755339"/>
            <a:ext cx="1035234" cy="830911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F3D66B4-E73C-2343-81E4-DA58CE55AA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0898" y="5619464"/>
            <a:ext cx="1102660" cy="110266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4F293DFE-08D4-C44C-8B7E-0277696D19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147" y="5619464"/>
            <a:ext cx="2111215" cy="11026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90782E-3486-D268-A266-AC1BDF460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C3CFF-DFE3-C1F0-C188-35C926FE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AD4543-56EC-574A-B45F-C3737A9330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uadroTexto 20">
            <a:extLst>
              <a:ext uri="{FF2B5EF4-FFF2-40B4-BE49-F238E27FC236}">
                <a16:creationId xmlns:a16="http://schemas.microsoft.com/office/drawing/2014/main" id="{53298D5C-0E35-1143-71B5-2B3E533214CC}"/>
              </a:ext>
            </a:extLst>
          </p:cNvPr>
          <p:cNvSpPr txBox="1"/>
          <p:nvPr/>
        </p:nvSpPr>
        <p:spPr>
          <a:xfrm>
            <a:off x="-480736" y="1062191"/>
            <a:ext cx="729735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Vuestras</a:t>
            </a: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 </a:t>
            </a:r>
            <a:r>
              <a:rPr lang="en-GB" sz="2800" b="1" dirty="0" err="1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preguntas</a:t>
            </a:r>
            <a:r>
              <a:rPr lang="en-GB" sz="2800" b="1" dirty="0">
                <a:solidFill>
                  <a:srgbClr val="003C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Medium" panose="020B0503020202020204" pitchFamily="34" charset="0"/>
              </a:rPr>
              <a:t>?</a:t>
            </a:r>
            <a:endParaRPr lang="en-GB" sz="2800" dirty="0">
              <a:solidFill>
                <a:srgbClr val="003C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4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31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CD587-3C39-D211-D480-158556725D81}"/>
              </a:ext>
            </a:extLst>
          </p:cNvPr>
          <p:cNvSpPr txBox="1"/>
          <p:nvPr/>
        </p:nvSpPr>
        <p:spPr>
          <a:xfrm>
            <a:off x="577050" y="1013706"/>
            <a:ext cx="11279670" cy="472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4"/>
            </a:pPr>
            <a:r>
              <a:rPr lang="en-U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Phonetic &amp; motoric priming: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Speech: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priming of phonetic features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/b/ - /d/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Speak 		Type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Speak (F)	Speak (F)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priming of motoric features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bigram priming &lt;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ro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&gt; - &lt;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ro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Type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Speak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Type (F)		Type (F)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BAF5E-F712-2882-88E0-A871A0486595}"/>
              </a:ext>
            </a:extLst>
          </p:cNvPr>
          <p:cNvSpPr/>
          <p:nvPr/>
        </p:nvSpPr>
        <p:spPr>
          <a:xfrm>
            <a:off x="1265274" y="2328763"/>
            <a:ext cx="1403498" cy="124400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A2C7BEA-253F-E94E-8E32-2E13BCA72E34}"/>
              </a:ext>
            </a:extLst>
          </p:cNvPr>
          <p:cNvSpPr/>
          <p:nvPr/>
        </p:nvSpPr>
        <p:spPr>
          <a:xfrm rot="16200000">
            <a:off x="2797241" y="5337442"/>
            <a:ext cx="182523" cy="1717158"/>
          </a:xfrm>
          <a:prstGeom prst="leftBracket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BC3029-145E-F43F-8F56-51B892E2B698}"/>
              </a:ext>
            </a:extLst>
          </p:cNvPr>
          <p:cNvSpPr/>
          <p:nvPr/>
        </p:nvSpPr>
        <p:spPr>
          <a:xfrm>
            <a:off x="1265274" y="4701180"/>
            <a:ext cx="1403498" cy="1244007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694B2A95-4514-EB83-484D-1303AEA69633}"/>
              </a:ext>
            </a:extLst>
          </p:cNvPr>
          <p:cNvSpPr/>
          <p:nvPr/>
        </p:nvSpPr>
        <p:spPr>
          <a:xfrm rot="16200000">
            <a:off x="2791533" y="2893438"/>
            <a:ext cx="193938" cy="1717158"/>
          </a:xfrm>
          <a:prstGeom prst="leftBracket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66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Predictions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32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86EDD-0ED3-BD52-F97B-93BFE4440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Aikaterini Tsaroucha | ktsaroucha@bcbl.eu</a:t>
            </a:r>
            <a:endParaRPr lang="en-US" dirty="0"/>
          </a:p>
        </p:txBody>
      </p:sp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EBE72EE-1F6A-99B6-F966-EB75A98E1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4" y="1840032"/>
            <a:ext cx="5829336" cy="3331050"/>
          </a:xfrm>
          <a:prstGeom prst="rect">
            <a:avLst/>
          </a:prstGeom>
        </p:spPr>
      </p:pic>
      <p:pic>
        <p:nvPicPr>
          <p:cNvPr id="15" name="Picture 14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905711AE-5894-A634-589B-68CA1DE2A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713" y="1734172"/>
            <a:ext cx="5561623" cy="3436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720F7B-934B-6E18-9EB8-D4EF1089A640}"/>
              </a:ext>
            </a:extLst>
          </p:cNvPr>
          <p:cNvSpPr txBox="1"/>
          <p:nvPr/>
        </p:nvSpPr>
        <p:spPr>
          <a:xfrm>
            <a:off x="871870" y="5709684"/>
            <a:ext cx="378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Pinet</a:t>
            </a:r>
            <a:r>
              <a:rPr lang="en-US" dirty="0"/>
              <a:t> &amp; Martin (in prep)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6185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Background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660062" y="1063596"/>
            <a:ext cx="10866268" cy="4003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dirty="0"/>
              <a:t>Does phonology constrain selection of orthographic representations in written picture naming? (Bonin et al., 2001)</a:t>
            </a:r>
          </a:p>
          <a:p>
            <a:pPr lvl="1">
              <a:lnSpc>
                <a:spcPct val="150000"/>
              </a:lnSpc>
            </a:pPr>
            <a:r>
              <a:rPr lang="en-GB" altLang="en-US" sz="2000" dirty="0"/>
              <a:t>Manipulated sound-spelling inconsistency (</a:t>
            </a:r>
            <a:r>
              <a:rPr lang="en-GB" altLang="en-US" sz="2000" i="1" dirty="0" err="1"/>
              <a:t>cygne</a:t>
            </a:r>
            <a:r>
              <a:rPr lang="en-GB" altLang="en-US" sz="2000" i="1" dirty="0"/>
              <a:t> – </a:t>
            </a:r>
            <a:r>
              <a:rPr lang="en-GB" altLang="en-US" sz="2000" i="1" dirty="0" err="1"/>
              <a:t>signe</a:t>
            </a:r>
            <a:r>
              <a:rPr lang="en-GB" altLang="en-US" sz="2000" dirty="0"/>
              <a:t>) and position of inconsistency.</a:t>
            </a:r>
            <a:endParaRPr lang="en-GB" altLang="en-US" sz="2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GB" altLang="en-US" sz="2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GB" altLang="en-US" sz="2200" dirty="0">
                <a:sym typeface="Wingdings" panose="05000000000000000000" pitchFamily="2" charset="2"/>
              </a:rPr>
              <a:t>Word-initial inconsistency slowed RTs compared to matched consistent words</a:t>
            </a:r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GB" altLang="en-US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altLang="en-US" sz="18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3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F53362-6E8D-CA21-D2BF-F74C5DAB29F3}"/>
              </a:ext>
            </a:extLst>
          </p:cNvPr>
          <p:cNvSpPr/>
          <p:nvPr/>
        </p:nvSpPr>
        <p:spPr>
          <a:xfrm>
            <a:off x="2739748" y="4624906"/>
            <a:ext cx="6700667" cy="10823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1800" b="1" dirty="0">
                <a:sym typeface="Wingdings" panose="05000000000000000000" pitchFamily="2" charset="2"/>
              </a:rPr>
              <a:t>Phonology does constrain the activation of orthographic representations (</a:t>
            </a:r>
            <a:r>
              <a:rPr lang="en-GB" altLang="en-US" sz="1800" b="1" dirty="0" err="1">
                <a:sym typeface="Wingdings" panose="05000000000000000000" pitchFamily="2" charset="2"/>
              </a:rPr>
              <a:t>sublexical</a:t>
            </a:r>
            <a:r>
              <a:rPr lang="en-GB" altLang="en-US" sz="1800" b="1">
                <a:sym typeface="Wingdings" panose="05000000000000000000" pitchFamily="2" charset="2"/>
              </a:rPr>
              <a:t> route) </a:t>
            </a:r>
            <a:r>
              <a:rPr lang="en-GB" altLang="en-US" sz="1800" b="1" dirty="0">
                <a:sym typeface="Wingdings" panose="05000000000000000000" pitchFamily="2" charset="2"/>
              </a:rPr>
              <a:t>and is co-activated during writing.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7C2D37-BAD1-EEFB-F3E0-14BC8349B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Background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600358" y="935884"/>
            <a:ext cx="10866268" cy="5014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dirty="0"/>
              <a:t>Orthographic representations are activated during oral production (</a:t>
            </a:r>
            <a:r>
              <a:rPr lang="en-GB" altLang="en-US" sz="2200" dirty="0" err="1"/>
              <a:t>Rastle</a:t>
            </a:r>
            <a:r>
              <a:rPr lang="en-GB" altLang="en-US" sz="2200" dirty="0"/>
              <a:t> et al., 2011)</a:t>
            </a:r>
          </a:p>
          <a:p>
            <a:pPr lvl="1">
              <a:lnSpc>
                <a:spcPct val="150000"/>
              </a:lnSpc>
            </a:pPr>
            <a:r>
              <a:rPr lang="en-GB" altLang="en-US" sz="1800" dirty="0"/>
              <a:t>Novel word learning: novel pictures and novel spoken words</a:t>
            </a:r>
          </a:p>
          <a:p>
            <a:pPr lvl="1">
              <a:lnSpc>
                <a:spcPct val="150000"/>
              </a:lnSpc>
            </a:pPr>
            <a:r>
              <a:rPr lang="en-GB" altLang="en-US" sz="1800" dirty="0"/>
              <a:t>Manipulated spelling-sound consistency</a:t>
            </a:r>
            <a:endParaRPr lang="en-GB" altLang="en-US" sz="22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  <a:p>
            <a:pPr>
              <a:lnSpc>
                <a:spcPct val="150000"/>
              </a:lnSpc>
            </a:pPr>
            <a:r>
              <a:rPr lang="en-GB" altLang="en-US" sz="2200" dirty="0"/>
              <a:t>Production: spelling regularity slowed RTs in picture naming</a:t>
            </a:r>
          </a:p>
          <a:p>
            <a:pPr lvl="1">
              <a:lnSpc>
                <a:spcPct val="150000"/>
              </a:lnSpc>
            </a:pPr>
            <a:r>
              <a:rPr lang="en-GB" altLang="en-US" sz="2000" dirty="0"/>
              <a:t> Emerged right after the new spellings were introduced on the 2</a:t>
            </a:r>
            <a:r>
              <a:rPr lang="en-GB" altLang="en-US" sz="2000" baseline="30000" dirty="0"/>
              <a:t>nd</a:t>
            </a:r>
            <a:r>
              <a:rPr lang="en-GB" altLang="en-US" sz="2000" dirty="0"/>
              <a:t> day of training; persisted throughout the 3</a:t>
            </a:r>
            <a:r>
              <a:rPr lang="en-GB" altLang="en-US" sz="2000" baseline="30000" dirty="0"/>
              <a:t>rd</a:t>
            </a:r>
            <a:r>
              <a:rPr lang="en-GB" altLang="en-US" sz="2000" dirty="0"/>
              <a:t> day of training.</a:t>
            </a:r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4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28CA1-9FB0-8DE6-005C-5F2B608B8043}"/>
              </a:ext>
            </a:extLst>
          </p:cNvPr>
          <p:cNvSpPr/>
          <p:nvPr/>
        </p:nvSpPr>
        <p:spPr>
          <a:xfrm>
            <a:off x="2739748" y="4968138"/>
            <a:ext cx="6700667" cy="78715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Orthography is involved in tasks where it is not required.</a:t>
            </a:r>
            <a:endParaRPr lang="el-GR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37036-E327-6C68-A290-4C4C42513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118D9839-C895-7ED7-C35C-34B0ED189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962" y="1661428"/>
            <a:ext cx="3355121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660062" y="962488"/>
            <a:ext cx="11050157" cy="564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000" dirty="0"/>
              <a:t>Phonology is more dominant than orthography (</a:t>
            </a:r>
            <a:r>
              <a:rPr lang="en-US" sz="2000" dirty="0"/>
              <a:t>Luria, 1970; </a:t>
            </a:r>
            <a:r>
              <a:rPr lang="en-US" sz="2000" dirty="0" err="1"/>
              <a:t>Scinto</a:t>
            </a:r>
            <a:r>
              <a:rPr lang="en-US" sz="2000" dirty="0"/>
              <a:t>, 1986; Miceli et al., 1997).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Speech perception: </a:t>
            </a:r>
            <a:r>
              <a:rPr lang="en-US" sz="2000" dirty="0"/>
              <a:t>orthographic representations influence the perception, recognition, and processing of spoken language even when “task-irrelevant” (Kolinsky et al., 2012; </a:t>
            </a:r>
            <a:r>
              <a:rPr lang="en-US" sz="2000" dirty="0" err="1"/>
              <a:t>Pattamadilok</a:t>
            </a:r>
            <a:r>
              <a:rPr lang="en-US" sz="2000" dirty="0"/>
              <a:t> et al., 2019</a:t>
            </a:r>
            <a:r>
              <a:rPr lang="el-GR" sz="2000" dirty="0"/>
              <a:t>).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Speech production: </a:t>
            </a:r>
            <a:r>
              <a:rPr lang="en-US" sz="2000" dirty="0"/>
              <a:t>orthographic forms affect phonetic aspects of isolated speech sound production (</a:t>
            </a:r>
            <a:r>
              <a:rPr lang="en-US" sz="2000" dirty="0" err="1"/>
              <a:t>Stoehr</a:t>
            </a:r>
            <a:r>
              <a:rPr lang="en-US" sz="2000" dirty="0"/>
              <a:t> </a:t>
            </a:r>
            <a:r>
              <a:rPr lang="es-ES" sz="2000" dirty="0"/>
              <a:t>&amp; Martin, </a:t>
            </a:r>
            <a:r>
              <a:rPr lang="en-US" sz="2000" dirty="0"/>
              <a:t>2022).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Incongruent grapheme-to-phoneme correspondences (L1 – newly learned speech sounds) negatively affected target-like production and perception in terms of phonetic characteristics. This could suggest that orthographic representations are not only encoded at the lexical level, but also at the speech sound level.  </a:t>
            </a:r>
          </a:p>
          <a:p>
            <a:pPr marL="0" indent="0">
              <a:lnSpc>
                <a:spcPct val="150000"/>
              </a:lnSpc>
              <a:buNone/>
            </a:pPr>
            <a:endParaRPr lang="en-GB" altLang="en-US" sz="2800" dirty="0"/>
          </a:p>
          <a:p>
            <a:pPr>
              <a:lnSpc>
                <a:spcPct val="150000"/>
              </a:lnSpc>
            </a:pPr>
            <a:endParaRPr lang="en-GB" altLang="en-US" sz="28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5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086D6-75A6-5F0C-1C6E-0FC84C97A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75207"/>
            <a:ext cx="10694166" cy="63760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1786550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4" y="5819550"/>
            <a:ext cx="1186852" cy="89989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1" y="6360981"/>
            <a:ext cx="522583" cy="351677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6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086D6-75A6-5F0C-1C6E-0FC84C97A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4100" y="6300729"/>
            <a:ext cx="4543312" cy="351677"/>
          </a:xfrm>
        </p:spPr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08DB16-6B1B-58AA-BF71-3F27E0200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55" y="1120241"/>
            <a:ext cx="1057073" cy="1039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B99948-854C-8998-61A1-F1FB85EAD748}"/>
              </a:ext>
            </a:extLst>
          </p:cNvPr>
          <p:cNvSpPr/>
          <p:nvPr/>
        </p:nvSpPr>
        <p:spPr>
          <a:xfrm>
            <a:off x="2916762" y="5435497"/>
            <a:ext cx="14038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SPEAK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4207B7-9B52-BB31-D2D7-E311C8E7360D}"/>
              </a:ext>
            </a:extLst>
          </p:cNvPr>
          <p:cNvSpPr/>
          <p:nvPr/>
        </p:nvSpPr>
        <p:spPr>
          <a:xfrm>
            <a:off x="7731770" y="5447717"/>
            <a:ext cx="118685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</a:rPr>
              <a:t>WRITE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A7D84-50D5-3912-97C0-4F62480BCA7F}"/>
              </a:ext>
            </a:extLst>
          </p:cNvPr>
          <p:cNvSpPr txBox="1"/>
          <p:nvPr/>
        </p:nvSpPr>
        <p:spPr>
          <a:xfrm>
            <a:off x="1754291" y="4611101"/>
            <a:ext cx="140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Phonology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AF0A2-C27D-E873-73EB-AB5F977B061D}"/>
              </a:ext>
            </a:extLst>
          </p:cNvPr>
          <p:cNvSpPr txBox="1"/>
          <p:nvPr/>
        </p:nvSpPr>
        <p:spPr>
          <a:xfrm>
            <a:off x="3998053" y="4610527"/>
            <a:ext cx="16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Orthography</a:t>
            </a:r>
            <a:endParaRPr lang="el-G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644F7D-E6E6-ED74-2CE2-F871BD19AF73}"/>
              </a:ext>
            </a:extLst>
          </p:cNvPr>
          <p:cNvSpPr/>
          <p:nvPr/>
        </p:nvSpPr>
        <p:spPr>
          <a:xfrm rot="5222972">
            <a:off x="7783041" y="2470370"/>
            <a:ext cx="798794" cy="426714"/>
          </a:xfrm>
          <a:custGeom>
            <a:avLst/>
            <a:gdLst>
              <a:gd name="connsiteX0" fmla="*/ 0 w 798794"/>
              <a:gd name="connsiteY0" fmla="*/ 106679 h 426714"/>
              <a:gd name="connsiteX1" fmla="*/ 585437 w 798794"/>
              <a:gd name="connsiteY1" fmla="*/ 106679 h 426714"/>
              <a:gd name="connsiteX2" fmla="*/ 585437 w 798794"/>
              <a:gd name="connsiteY2" fmla="*/ 0 h 426714"/>
              <a:gd name="connsiteX3" fmla="*/ 798794 w 798794"/>
              <a:gd name="connsiteY3" fmla="*/ 213357 h 426714"/>
              <a:gd name="connsiteX4" fmla="*/ 585437 w 798794"/>
              <a:gd name="connsiteY4" fmla="*/ 426714 h 426714"/>
              <a:gd name="connsiteX5" fmla="*/ 585437 w 798794"/>
              <a:gd name="connsiteY5" fmla="*/ 320036 h 426714"/>
              <a:gd name="connsiteX6" fmla="*/ 0 w 798794"/>
              <a:gd name="connsiteY6" fmla="*/ 320036 h 426714"/>
              <a:gd name="connsiteX7" fmla="*/ 0 w 798794"/>
              <a:gd name="connsiteY7" fmla="*/ 106679 h 42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8794" h="426714" fill="none" extrusionOk="0">
                <a:moveTo>
                  <a:pt x="0" y="106679"/>
                </a:moveTo>
                <a:cubicBezTo>
                  <a:pt x="125245" y="76688"/>
                  <a:pt x="370526" y="149691"/>
                  <a:pt x="585437" y="106679"/>
                </a:cubicBezTo>
                <a:cubicBezTo>
                  <a:pt x="581077" y="75012"/>
                  <a:pt x="595139" y="36626"/>
                  <a:pt x="585437" y="0"/>
                </a:cubicBezTo>
                <a:cubicBezTo>
                  <a:pt x="695747" y="85286"/>
                  <a:pt x="696955" y="139944"/>
                  <a:pt x="798794" y="213357"/>
                </a:cubicBezTo>
                <a:cubicBezTo>
                  <a:pt x="729277" y="328488"/>
                  <a:pt x="652584" y="338739"/>
                  <a:pt x="585437" y="426714"/>
                </a:cubicBezTo>
                <a:cubicBezTo>
                  <a:pt x="573191" y="382586"/>
                  <a:pt x="587753" y="352342"/>
                  <a:pt x="585437" y="320036"/>
                </a:cubicBezTo>
                <a:cubicBezTo>
                  <a:pt x="439197" y="330878"/>
                  <a:pt x="270555" y="280672"/>
                  <a:pt x="0" y="320036"/>
                </a:cubicBezTo>
                <a:cubicBezTo>
                  <a:pt x="-25053" y="234578"/>
                  <a:pt x="23236" y="209843"/>
                  <a:pt x="0" y="106679"/>
                </a:cubicBezTo>
                <a:close/>
              </a:path>
              <a:path w="798794" h="426714" stroke="0" extrusionOk="0">
                <a:moveTo>
                  <a:pt x="0" y="106679"/>
                </a:moveTo>
                <a:cubicBezTo>
                  <a:pt x="255066" y="59956"/>
                  <a:pt x="381677" y="133194"/>
                  <a:pt x="585437" y="106679"/>
                </a:cubicBezTo>
                <a:cubicBezTo>
                  <a:pt x="576893" y="56983"/>
                  <a:pt x="586581" y="30037"/>
                  <a:pt x="585437" y="0"/>
                </a:cubicBezTo>
                <a:cubicBezTo>
                  <a:pt x="668676" y="48184"/>
                  <a:pt x="710479" y="154715"/>
                  <a:pt x="798794" y="213357"/>
                </a:cubicBezTo>
                <a:cubicBezTo>
                  <a:pt x="729712" y="332211"/>
                  <a:pt x="664884" y="319585"/>
                  <a:pt x="585437" y="426714"/>
                </a:cubicBezTo>
                <a:cubicBezTo>
                  <a:pt x="576846" y="391450"/>
                  <a:pt x="596451" y="364929"/>
                  <a:pt x="585437" y="320036"/>
                </a:cubicBezTo>
                <a:cubicBezTo>
                  <a:pt x="334741" y="356470"/>
                  <a:pt x="280879" y="264549"/>
                  <a:pt x="0" y="320036"/>
                </a:cubicBezTo>
                <a:cubicBezTo>
                  <a:pt x="-24951" y="244251"/>
                  <a:pt x="22415" y="201307"/>
                  <a:pt x="0" y="1066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964681523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E24B4-AC25-862E-E0F9-81E626C5A551}"/>
              </a:ext>
            </a:extLst>
          </p:cNvPr>
          <p:cNvSpPr/>
          <p:nvPr/>
        </p:nvSpPr>
        <p:spPr>
          <a:xfrm rot="5190310">
            <a:off x="3200618" y="2441005"/>
            <a:ext cx="798794" cy="426714"/>
          </a:xfrm>
          <a:custGeom>
            <a:avLst/>
            <a:gdLst>
              <a:gd name="connsiteX0" fmla="*/ 0 w 798794"/>
              <a:gd name="connsiteY0" fmla="*/ 106679 h 426714"/>
              <a:gd name="connsiteX1" fmla="*/ 585437 w 798794"/>
              <a:gd name="connsiteY1" fmla="*/ 106679 h 426714"/>
              <a:gd name="connsiteX2" fmla="*/ 585437 w 798794"/>
              <a:gd name="connsiteY2" fmla="*/ 0 h 426714"/>
              <a:gd name="connsiteX3" fmla="*/ 798794 w 798794"/>
              <a:gd name="connsiteY3" fmla="*/ 213357 h 426714"/>
              <a:gd name="connsiteX4" fmla="*/ 585437 w 798794"/>
              <a:gd name="connsiteY4" fmla="*/ 426714 h 426714"/>
              <a:gd name="connsiteX5" fmla="*/ 585437 w 798794"/>
              <a:gd name="connsiteY5" fmla="*/ 320036 h 426714"/>
              <a:gd name="connsiteX6" fmla="*/ 0 w 798794"/>
              <a:gd name="connsiteY6" fmla="*/ 320036 h 426714"/>
              <a:gd name="connsiteX7" fmla="*/ 0 w 798794"/>
              <a:gd name="connsiteY7" fmla="*/ 106679 h 42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8794" h="426714" fill="none" extrusionOk="0">
                <a:moveTo>
                  <a:pt x="0" y="106679"/>
                </a:moveTo>
                <a:cubicBezTo>
                  <a:pt x="125245" y="76688"/>
                  <a:pt x="370526" y="149691"/>
                  <a:pt x="585437" y="106679"/>
                </a:cubicBezTo>
                <a:cubicBezTo>
                  <a:pt x="581077" y="75012"/>
                  <a:pt x="595139" y="36626"/>
                  <a:pt x="585437" y="0"/>
                </a:cubicBezTo>
                <a:cubicBezTo>
                  <a:pt x="695747" y="85286"/>
                  <a:pt x="696955" y="139944"/>
                  <a:pt x="798794" y="213357"/>
                </a:cubicBezTo>
                <a:cubicBezTo>
                  <a:pt x="729277" y="328488"/>
                  <a:pt x="652584" y="338739"/>
                  <a:pt x="585437" y="426714"/>
                </a:cubicBezTo>
                <a:cubicBezTo>
                  <a:pt x="573191" y="382586"/>
                  <a:pt x="587753" y="352342"/>
                  <a:pt x="585437" y="320036"/>
                </a:cubicBezTo>
                <a:cubicBezTo>
                  <a:pt x="439197" y="330878"/>
                  <a:pt x="270555" y="280672"/>
                  <a:pt x="0" y="320036"/>
                </a:cubicBezTo>
                <a:cubicBezTo>
                  <a:pt x="-25053" y="234578"/>
                  <a:pt x="23236" y="209843"/>
                  <a:pt x="0" y="106679"/>
                </a:cubicBezTo>
                <a:close/>
              </a:path>
              <a:path w="798794" h="426714" stroke="0" extrusionOk="0">
                <a:moveTo>
                  <a:pt x="0" y="106679"/>
                </a:moveTo>
                <a:cubicBezTo>
                  <a:pt x="255066" y="59956"/>
                  <a:pt x="381677" y="133194"/>
                  <a:pt x="585437" y="106679"/>
                </a:cubicBezTo>
                <a:cubicBezTo>
                  <a:pt x="576893" y="56983"/>
                  <a:pt x="586581" y="30037"/>
                  <a:pt x="585437" y="0"/>
                </a:cubicBezTo>
                <a:cubicBezTo>
                  <a:pt x="668676" y="48184"/>
                  <a:pt x="710479" y="154715"/>
                  <a:pt x="798794" y="213357"/>
                </a:cubicBezTo>
                <a:cubicBezTo>
                  <a:pt x="729712" y="332211"/>
                  <a:pt x="664884" y="319585"/>
                  <a:pt x="585437" y="426714"/>
                </a:cubicBezTo>
                <a:cubicBezTo>
                  <a:pt x="576846" y="391450"/>
                  <a:pt x="596451" y="364929"/>
                  <a:pt x="585437" y="320036"/>
                </a:cubicBezTo>
                <a:cubicBezTo>
                  <a:pt x="334741" y="356470"/>
                  <a:pt x="280879" y="264549"/>
                  <a:pt x="0" y="320036"/>
                </a:cubicBezTo>
                <a:cubicBezTo>
                  <a:pt x="-24951" y="244251"/>
                  <a:pt x="22415" y="201307"/>
                  <a:pt x="0" y="1066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964681523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28688-9E82-A8E3-3CC9-30639BE6BA95}"/>
              </a:ext>
            </a:extLst>
          </p:cNvPr>
          <p:cNvSpPr txBox="1"/>
          <p:nvPr/>
        </p:nvSpPr>
        <p:spPr>
          <a:xfrm>
            <a:off x="2660268" y="3176516"/>
            <a:ext cx="192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Semantics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36287-4D71-D55E-FD0C-1F048D386083}"/>
              </a:ext>
            </a:extLst>
          </p:cNvPr>
          <p:cNvSpPr txBox="1"/>
          <p:nvPr/>
        </p:nvSpPr>
        <p:spPr>
          <a:xfrm>
            <a:off x="7267479" y="3181132"/>
            <a:ext cx="192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Semantics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21D13-9B3F-B49E-A5F3-349F1239749E}"/>
              </a:ext>
            </a:extLst>
          </p:cNvPr>
          <p:cNvSpPr txBox="1"/>
          <p:nvPr/>
        </p:nvSpPr>
        <p:spPr>
          <a:xfrm>
            <a:off x="6456100" y="4611101"/>
            <a:ext cx="140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Phonology</a:t>
            </a:r>
            <a:endParaRPr lang="el-G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5700C-64D5-78C2-1E6B-F30C5210AA1A}"/>
              </a:ext>
            </a:extLst>
          </p:cNvPr>
          <p:cNvSpPr txBox="1"/>
          <p:nvPr/>
        </p:nvSpPr>
        <p:spPr>
          <a:xfrm>
            <a:off x="8648355" y="4687039"/>
            <a:ext cx="16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Orthography</a:t>
            </a:r>
            <a:endParaRPr lang="el-GR" dirty="0"/>
          </a:p>
        </p:txBody>
      </p: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F2019D-87AC-C746-0C08-3CCF99BD5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2" y="1120240"/>
            <a:ext cx="1057073" cy="1039988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B29E09-77D4-BDD1-7047-C16E77F2DA4E}"/>
              </a:ext>
            </a:extLst>
          </p:cNvPr>
          <p:cNvSpPr/>
          <p:nvPr/>
        </p:nvSpPr>
        <p:spPr>
          <a:xfrm rot="7548208">
            <a:off x="2272805" y="3863496"/>
            <a:ext cx="1036502" cy="575690"/>
          </a:xfrm>
          <a:custGeom>
            <a:avLst/>
            <a:gdLst>
              <a:gd name="connsiteX0" fmla="*/ 0 w 1036502"/>
              <a:gd name="connsiteY0" fmla="*/ 143923 h 575690"/>
              <a:gd name="connsiteX1" fmla="*/ 359355 w 1036502"/>
              <a:gd name="connsiteY1" fmla="*/ 143923 h 575690"/>
              <a:gd name="connsiteX2" fmla="*/ 748657 w 1036502"/>
              <a:gd name="connsiteY2" fmla="*/ 143923 h 575690"/>
              <a:gd name="connsiteX3" fmla="*/ 748657 w 1036502"/>
              <a:gd name="connsiteY3" fmla="*/ 0 h 575690"/>
              <a:gd name="connsiteX4" fmla="*/ 1036502 w 1036502"/>
              <a:gd name="connsiteY4" fmla="*/ 287845 h 575690"/>
              <a:gd name="connsiteX5" fmla="*/ 748657 w 1036502"/>
              <a:gd name="connsiteY5" fmla="*/ 575690 h 575690"/>
              <a:gd name="connsiteX6" fmla="*/ 748657 w 1036502"/>
              <a:gd name="connsiteY6" fmla="*/ 431768 h 575690"/>
              <a:gd name="connsiteX7" fmla="*/ 396788 w 1036502"/>
              <a:gd name="connsiteY7" fmla="*/ 431768 h 575690"/>
              <a:gd name="connsiteX8" fmla="*/ 0 w 1036502"/>
              <a:gd name="connsiteY8" fmla="*/ 431768 h 575690"/>
              <a:gd name="connsiteX9" fmla="*/ 0 w 1036502"/>
              <a:gd name="connsiteY9" fmla="*/ 143923 h 57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6502" h="575690" fill="none" extrusionOk="0">
                <a:moveTo>
                  <a:pt x="0" y="143923"/>
                </a:moveTo>
                <a:cubicBezTo>
                  <a:pt x="117430" y="101147"/>
                  <a:pt x="241366" y="178615"/>
                  <a:pt x="359355" y="143923"/>
                </a:cubicBezTo>
                <a:cubicBezTo>
                  <a:pt x="477345" y="109231"/>
                  <a:pt x="633364" y="166880"/>
                  <a:pt x="748657" y="143923"/>
                </a:cubicBezTo>
                <a:cubicBezTo>
                  <a:pt x="741944" y="81254"/>
                  <a:pt x="749988" y="38421"/>
                  <a:pt x="748657" y="0"/>
                </a:cubicBezTo>
                <a:cubicBezTo>
                  <a:pt x="893918" y="126153"/>
                  <a:pt x="913661" y="195319"/>
                  <a:pt x="1036502" y="287845"/>
                </a:cubicBezTo>
                <a:cubicBezTo>
                  <a:pt x="939212" y="420776"/>
                  <a:pt x="858214" y="462164"/>
                  <a:pt x="748657" y="575690"/>
                </a:cubicBezTo>
                <a:cubicBezTo>
                  <a:pt x="733183" y="503890"/>
                  <a:pt x="753832" y="480741"/>
                  <a:pt x="748657" y="431768"/>
                </a:cubicBezTo>
                <a:cubicBezTo>
                  <a:pt x="651016" y="472904"/>
                  <a:pt x="543888" y="404952"/>
                  <a:pt x="396788" y="431768"/>
                </a:cubicBezTo>
                <a:cubicBezTo>
                  <a:pt x="249688" y="458584"/>
                  <a:pt x="154347" y="414375"/>
                  <a:pt x="0" y="431768"/>
                </a:cubicBezTo>
                <a:cubicBezTo>
                  <a:pt x="-7432" y="312379"/>
                  <a:pt x="17950" y="281387"/>
                  <a:pt x="0" y="143923"/>
                </a:cubicBezTo>
                <a:close/>
              </a:path>
              <a:path w="1036502" h="575690" stroke="0" extrusionOk="0">
                <a:moveTo>
                  <a:pt x="0" y="143923"/>
                </a:moveTo>
                <a:cubicBezTo>
                  <a:pt x="170826" y="133292"/>
                  <a:pt x="209302" y="173812"/>
                  <a:pt x="381815" y="143923"/>
                </a:cubicBezTo>
                <a:cubicBezTo>
                  <a:pt x="554329" y="114034"/>
                  <a:pt x="608739" y="171861"/>
                  <a:pt x="748657" y="143923"/>
                </a:cubicBezTo>
                <a:cubicBezTo>
                  <a:pt x="737325" y="82003"/>
                  <a:pt x="753150" y="39555"/>
                  <a:pt x="748657" y="0"/>
                </a:cubicBezTo>
                <a:cubicBezTo>
                  <a:pt x="889525" y="136265"/>
                  <a:pt x="948919" y="203194"/>
                  <a:pt x="1036502" y="287845"/>
                </a:cubicBezTo>
                <a:cubicBezTo>
                  <a:pt x="983776" y="368299"/>
                  <a:pt x="832496" y="458197"/>
                  <a:pt x="748657" y="575690"/>
                </a:cubicBezTo>
                <a:cubicBezTo>
                  <a:pt x="747381" y="525258"/>
                  <a:pt x="754145" y="502013"/>
                  <a:pt x="748657" y="431768"/>
                </a:cubicBezTo>
                <a:cubicBezTo>
                  <a:pt x="664850" y="467227"/>
                  <a:pt x="488364" y="394166"/>
                  <a:pt x="359355" y="431768"/>
                </a:cubicBezTo>
                <a:cubicBezTo>
                  <a:pt x="230346" y="469370"/>
                  <a:pt x="143913" y="420976"/>
                  <a:pt x="0" y="431768"/>
                </a:cubicBezTo>
                <a:cubicBezTo>
                  <a:pt x="-21931" y="319781"/>
                  <a:pt x="34401" y="239917"/>
                  <a:pt x="0" y="14392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F82CEE5-AA60-8F61-D672-D950C5D3F118}"/>
              </a:ext>
            </a:extLst>
          </p:cNvPr>
          <p:cNvSpPr/>
          <p:nvPr/>
        </p:nvSpPr>
        <p:spPr>
          <a:xfrm rot="3460689">
            <a:off x="8553827" y="3876210"/>
            <a:ext cx="1036502" cy="575690"/>
          </a:xfrm>
          <a:custGeom>
            <a:avLst/>
            <a:gdLst>
              <a:gd name="connsiteX0" fmla="*/ 0 w 1036502"/>
              <a:gd name="connsiteY0" fmla="*/ 143923 h 575690"/>
              <a:gd name="connsiteX1" fmla="*/ 389302 w 1036502"/>
              <a:gd name="connsiteY1" fmla="*/ 143923 h 575690"/>
              <a:gd name="connsiteX2" fmla="*/ 748657 w 1036502"/>
              <a:gd name="connsiteY2" fmla="*/ 143923 h 575690"/>
              <a:gd name="connsiteX3" fmla="*/ 748657 w 1036502"/>
              <a:gd name="connsiteY3" fmla="*/ 0 h 575690"/>
              <a:gd name="connsiteX4" fmla="*/ 1036502 w 1036502"/>
              <a:gd name="connsiteY4" fmla="*/ 287845 h 575690"/>
              <a:gd name="connsiteX5" fmla="*/ 748657 w 1036502"/>
              <a:gd name="connsiteY5" fmla="*/ 575690 h 575690"/>
              <a:gd name="connsiteX6" fmla="*/ 748657 w 1036502"/>
              <a:gd name="connsiteY6" fmla="*/ 431768 h 575690"/>
              <a:gd name="connsiteX7" fmla="*/ 366842 w 1036502"/>
              <a:gd name="connsiteY7" fmla="*/ 431768 h 575690"/>
              <a:gd name="connsiteX8" fmla="*/ 0 w 1036502"/>
              <a:gd name="connsiteY8" fmla="*/ 431768 h 575690"/>
              <a:gd name="connsiteX9" fmla="*/ 0 w 1036502"/>
              <a:gd name="connsiteY9" fmla="*/ 143923 h 57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6502" h="575690" fill="none" extrusionOk="0">
                <a:moveTo>
                  <a:pt x="0" y="143923"/>
                </a:moveTo>
                <a:cubicBezTo>
                  <a:pt x="83367" y="142432"/>
                  <a:pt x="299043" y="174013"/>
                  <a:pt x="389302" y="143923"/>
                </a:cubicBezTo>
                <a:cubicBezTo>
                  <a:pt x="479561" y="113833"/>
                  <a:pt x="660256" y="151760"/>
                  <a:pt x="748657" y="143923"/>
                </a:cubicBezTo>
                <a:cubicBezTo>
                  <a:pt x="740064" y="72116"/>
                  <a:pt x="758580" y="57478"/>
                  <a:pt x="748657" y="0"/>
                </a:cubicBezTo>
                <a:cubicBezTo>
                  <a:pt x="858419" y="71275"/>
                  <a:pt x="948519" y="221545"/>
                  <a:pt x="1036502" y="287845"/>
                </a:cubicBezTo>
                <a:cubicBezTo>
                  <a:pt x="950655" y="394997"/>
                  <a:pt x="855192" y="416107"/>
                  <a:pt x="748657" y="575690"/>
                </a:cubicBezTo>
                <a:cubicBezTo>
                  <a:pt x="747360" y="516474"/>
                  <a:pt x="759473" y="477294"/>
                  <a:pt x="748657" y="431768"/>
                </a:cubicBezTo>
                <a:cubicBezTo>
                  <a:pt x="629698" y="446744"/>
                  <a:pt x="466640" y="400663"/>
                  <a:pt x="366842" y="431768"/>
                </a:cubicBezTo>
                <a:cubicBezTo>
                  <a:pt x="267044" y="462873"/>
                  <a:pt x="152325" y="390811"/>
                  <a:pt x="0" y="431768"/>
                </a:cubicBezTo>
                <a:cubicBezTo>
                  <a:pt x="-32136" y="350156"/>
                  <a:pt x="20161" y="220214"/>
                  <a:pt x="0" y="143923"/>
                </a:cubicBezTo>
                <a:close/>
              </a:path>
              <a:path w="1036502" h="575690" stroke="0" extrusionOk="0">
                <a:moveTo>
                  <a:pt x="0" y="143923"/>
                </a:moveTo>
                <a:cubicBezTo>
                  <a:pt x="136452" y="120553"/>
                  <a:pt x="211184" y="145639"/>
                  <a:pt x="381815" y="143923"/>
                </a:cubicBezTo>
                <a:cubicBezTo>
                  <a:pt x="552446" y="142207"/>
                  <a:pt x="667574" y="167564"/>
                  <a:pt x="748657" y="143923"/>
                </a:cubicBezTo>
                <a:cubicBezTo>
                  <a:pt x="732451" y="73311"/>
                  <a:pt x="750432" y="32577"/>
                  <a:pt x="748657" y="0"/>
                </a:cubicBezTo>
                <a:cubicBezTo>
                  <a:pt x="842073" y="49942"/>
                  <a:pt x="897853" y="191558"/>
                  <a:pt x="1036502" y="287845"/>
                </a:cubicBezTo>
                <a:cubicBezTo>
                  <a:pt x="973717" y="351209"/>
                  <a:pt x="824278" y="468791"/>
                  <a:pt x="748657" y="575690"/>
                </a:cubicBezTo>
                <a:cubicBezTo>
                  <a:pt x="747327" y="536882"/>
                  <a:pt x="759398" y="471990"/>
                  <a:pt x="748657" y="431768"/>
                </a:cubicBezTo>
                <a:cubicBezTo>
                  <a:pt x="599429" y="468818"/>
                  <a:pt x="538899" y="414063"/>
                  <a:pt x="396788" y="431768"/>
                </a:cubicBezTo>
                <a:cubicBezTo>
                  <a:pt x="254677" y="449473"/>
                  <a:pt x="102391" y="395208"/>
                  <a:pt x="0" y="431768"/>
                </a:cubicBezTo>
                <a:cubicBezTo>
                  <a:pt x="-20280" y="304205"/>
                  <a:pt x="17456" y="210545"/>
                  <a:pt x="0" y="14392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964681523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DEDCC-34F3-083E-72F9-FE414B9DF28A}"/>
              </a:ext>
            </a:extLst>
          </p:cNvPr>
          <p:cNvSpPr txBox="1"/>
          <p:nvPr/>
        </p:nvSpPr>
        <p:spPr>
          <a:xfrm rot="19854425">
            <a:off x="3998053" y="3585545"/>
            <a:ext cx="104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?</a:t>
            </a:r>
            <a:endParaRPr lang="el-GR" sz="7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AC9E34-7AFC-C1C3-BC69-73AB138D92ED}"/>
              </a:ext>
            </a:extLst>
          </p:cNvPr>
          <p:cNvSpPr txBox="1"/>
          <p:nvPr/>
        </p:nvSpPr>
        <p:spPr>
          <a:xfrm rot="1622289">
            <a:off x="6841607" y="3608587"/>
            <a:ext cx="104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?</a:t>
            </a:r>
            <a:endParaRPr lang="el-GR" sz="7200" b="1" dirty="0"/>
          </a:p>
        </p:txBody>
      </p:sp>
    </p:spTree>
    <p:extLst>
      <p:ext uri="{BB962C8B-B14F-4D97-AF65-F5344CB8AC3E}">
        <p14:creationId xmlns:p14="http://schemas.microsoft.com/office/powerpoint/2010/main" val="27532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7" grpId="0" animBg="1"/>
      <p:bldP spid="18" grpId="0" animBg="1"/>
      <p:bldP spid="19" grpId="0"/>
      <p:bldP spid="20" grpId="0"/>
      <p:bldP spid="21" grpId="0"/>
      <p:bldP spid="22" grpId="0"/>
      <p:bldP spid="34" grpId="0" animBg="1"/>
      <p:bldP spid="35" grpId="0" animBg="1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577050" y="1079416"/>
            <a:ext cx="11298999" cy="529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dirty="0"/>
              <a:t>The switching paradigm</a:t>
            </a:r>
          </a:p>
          <a:p>
            <a:pPr>
              <a:lnSpc>
                <a:spcPct val="150000"/>
              </a:lnSpc>
            </a:pPr>
            <a:r>
              <a:rPr lang="en-GB" altLang="en-US" sz="2200" dirty="0"/>
              <a:t>Task execution &amp; task inhibition with manipulation of response modality:</a:t>
            </a:r>
          </a:p>
          <a:p>
            <a:pPr>
              <a:lnSpc>
                <a:spcPct val="150000"/>
              </a:lnSpc>
            </a:pPr>
            <a:r>
              <a:rPr lang="en-GB" altLang="en-US" sz="2200" b="1" dirty="0"/>
              <a:t>Switch costs: </a:t>
            </a:r>
          </a:p>
          <a:p>
            <a:pPr lvl="1">
              <a:lnSpc>
                <a:spcPct val="150000"/>
              </a:lnSpc>
            </a:pPr>
            <a:r>
              <a:rPr lang="en-GB" altLang="en-US" sz="2000" dirty="0"/>
              <a:t>Performance for modality switch (oral vs. manual) dropped in comparison to modality repetition in a numerical-judgment task (Philipp &amp; Koch, 2011; Philipp &amp; Koch, 2005).</a:t>
            </a:r>
          </a:p>
          <a:p>
            <a:pPr>
              <a:lnSpc>
                <a:spcPct val="150000"/>
              </a:lnSpc>
            </a:pPr>
            <a:r>
              <a:rPr lang="en-GB" altLang="en-US" sz="2200" b="1" dirty="0"/>
              <a:t>Modality effect:</a:t>
            </a:r>
          </a:p>
          <a:p>
            <a:pPr lvl="1">
              <a:lnSpc>
                <a:spcPct val="150000"/>
              </a:lnSpc>
            </a:pPr>
            <a:r>
              <a:rPr lang="en-GB" altLang="en-US" sz="2000" dirty="0"/>
              <a:t>Longer RTs for vocal than manual responses (Philipp &amp; Koch, 2011; Philipp &amp; Koch, 2005).</a:t>
            </a:r>
          </a:p>
          <a:p>
            <a:pPr>
              <a:lnSpc>
                <a:spcPct val="150000"/>
              </a:lnSpc>
            </a:pPr>
            <a:r>
              <a:rPr lang="en-GB" altLang="en-US" sz="2200" b="1" dirty="0"/>
              <a:t>Asymmetry of modality switching: </a:t>
            </a:r>
          </a:p>
          <a:p>
            <a:pPr lvl="1">
              <a:lnSpc>
                <a:spcPct val="150000"/>
              </a:lnSpc>
            </a:pPr>
            <a:r>
              <a:rPr lang="en-GB" altLang="en-US" sz="2000" dirty="0"/>
              <a:t>Larger modality-shift costs for vocal than for manual responses (Philipp &amp; Koch, 2011).</a:t>
            </a:r>
          </a:p>
          <a:p>
            <a:pPr lvl="1">
              <a:lnSpc>
                <a:spcPct val="150000"/>
              </a:lnSpc>
            </a:pPr>
            <a:endParaRPr lang="en-GB" altLang="en-US" sz="2000" dirty="0"/>
          </a:p>
          <a:p>
            <a:pPr lvl="1">
              <a:lnSpc>
                <a:spcPct val="150000"/>
              </a:lnSpc>
            </a:pPr>
            <a:endParaRPr lang="en-GB" altLang="en-US" sz="1800" b="1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>
              <a:lnSpc>
                <a:spcPct val="150000"/>
              </a:lnSpc>
            </a:pPr>
            <a:endParaRPr lang="en-GB" altLang="en-US" sz="2200" b="1" dirty="0"/>
          </a:p>
          <a:p>
            <a:pPr>
              <a:lnSpc>
                <a:spcPct val="150000"/>
              </a:lnSpc>
            </a:pPr>
            <a:endParaRPr lang="en-GB" altLang="en-US" sz="2000" dirty="0"/>
          </a:p>
          <a:p>
            <a:pPr>
              <a:lnSpc>
                <a:spcPct val="150000"/>
              </a:lnSpc>
            </a:pPr>
            <a:endParaRPr lang="en-GB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7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525C3-186E-8229-D8E6-9C4FC126A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C6A238F-B553-1A4B-8D7D-68BF0D9FA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050" y="250825"/>
            <a:ext cx="9859176" cy="66198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solidFill>
                  <a:srgbClr val="003C69"/>
                </a:solidFill>
                <a:latin typeface="Avenir Next Demi Bold" panose="020B0503020202020204" pitchFamily="34" charset="0"/>
              </a:rPr>
              <a:t>Motivation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A54726C-6B34-DC43-9E8C-08FD16BC6B90}"/>
              </a:ext>
            </a:extLst>
          </p:cNvPr>
          <p:cNvSpPr txBox="1">
            <a:spLocks noChangeArrowheads="1"/>
          </p:cNvSpPr>
          <p:nvPr/>
        </p:nvSpPr>
        <p:spPr>
          <a:xfrm>
            <a:off x="863599" y="1079415"/>
            <a:ext cx="10866268" cy="5273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dirty="0"/>
              <a:t>Same pattern in language switching </a:t>
            </a:r>
            <a:r>
              <a:rPr lang="en-GB" altLang="en-US" sz="2000" dirty="0"/>
              <a:t>(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Costa &amp;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Santesteban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2004;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Filippi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2014;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Jevtović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2020)</a:t>
            </a:r>
            <a:r>
              <a:rPr lang="en-GB" altLang="en-US" sz="2000" dirty="0"/>
              <a:t>:</a:t>
            </a:r>
          </a:p>
          <a:p>
            <a:pPr>
              <a:lnSpc>
                <a:spcPct val="150000"/>
              </a:lnSpc>
            </a:pPr>
            <a:r>
              <a:rPr lang="en-GB" altLang="en-US" sz="2200" b="1" dirty="0"/>
              <a:t>Switch costs: </a:t>
            </a:r>
            <a:r>
              <a:rPr lang="en-GB" altLang="en-US" sz="2200" dirty="0"/>
              <a:t>language switch &gt; language repeat</a:t>
            </a:r>
          </a:p>
          <a:p>
            <a:pPr>
              <a:lnSpc>
                <a:spcPct val="150000"/>
              </a:lnSpc>
            </a:pPr>
            <a:r>
              <a:rPr lang="en-GB" altLang="en-US" sz="2200" b="1" dirty="0"/>
              <a:t>Effect of language: </a:t>
            </a:r>
            <a:r>
              <a:rPr lang="en-GB" altLang="en-US" sz="2200" dirty="0"/>
              <a:t>L1 &lt; L2</a:t>
            </a:r>
          </a:p>
          <a:p>
            <a:pPr>
              <a:lnSpc>
                <a:spcPct val="150000"/>
              </a:lnSpc>
            </a:pPr>
            <a:r>
              <a:rPr lang="en-GB" altLang="en-US" sz="2200" b="1" dirty="0"/>
              <a:t>Asymmetry in language switching: </a:t>
            </a:r>
          </a:p>
          <a:p>
            <a:pPr lvl="1">
              <a:lnSpc>
                <a:spcPct val="150000"/>
              </a:lnSpc>
            </a:pPr>
            <a:r>
              <a:rPr lang="en-GB" altLang="en-US" sz="2000" dirty="0"/>
              <a:t>Larger language-shift costs from L2 to L1: Recovery from a strong inhibition when switching to the L1, unlike recovery from a less strong inhibition when switching to the L2 </a:t>
            </a:r>
            <a:r>
              <a:rPr lang="en-US" alt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en-US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euter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Allport, 1999;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Macizo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2012)</a:t>
            </a:r>
            <a:r>
              <a:rPr lang="en-GB" altLang="en-US" sz="20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altLang="en-US" sz="1800" b="1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>
              <a:lnSpc>
                <a:spcPct val="150000"/>
              </a:lnSpc>
            </a:pPr>
            <a:endParaRPr lang="en-GB" altLang="en-US" sz="2200" b="1" dirty="0"/>
          </a:p>
          <a:p>
            <a:pPr>
              <a:lnSpc>
                <a:spcPct val="150000"/>
              </a:lnSpc>
            </a:pPr>
            <a:endParaRPr lang="en-GB" altLang="en-US" sz="2000" dirty="0"/>
          </a:p>
          <a:p>
            <a:pPr>
              <a:lnSpc>
                <a:spcPct val="150000"/>
              </a:lnSpc>
            </a:pPr>
            <a:endParaRPr lang="en-GB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 lvl="1">
              <a:lnSpc>
                <a:spcPct val="150000"/>
              </a:lnSpc>
            </a:pPr>
            <a:endParaRPr lang="en-GB" alt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GB" altLang="en-US" sz="2200" dirty="0"/>
          </a:p>
          <a:p>
            <a:pPr>
              <a:lnSpc>
                <a:spcPct val="150000"/>
              </a:lnSpc>
            </a:pPr>
            <a:endParaRPr lang="en-GB" altLang="en-US" sz="22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564DB96-0692-BD42-8858-0620A3705E1F}"/>
              </a:ext>
            </a:extLst>
          </p:cNvPr>
          <p:cNvCxnSpPr>
            <a:cxnSpLocks/>
          </p:cNvCxnSpPr>
          <p:nvPr/>
        </p:nvCxnSpPr>
        <p:spPr>
          <a:xfrm>
            <a:off x="656948" y="912813"/>
            <a:ext cx="10866268" cy="0"/>
          </a:xfrm>
          <a:prstGeom prst="line">
            <a:avLst/>
          </a:prstGeom>
          <a:ln w="19050">
            <a:solidFill>
              <a:srgbClr val="003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2AA1C1DD-F613-244C-B28C-9FC7767F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534" y="5889812"/>
            <a:ext cx="1094184" cy="829628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BAF5DAA-EFED-8040-BB77-143E6C4BD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82" y="6347533"/>
            <a:ext cx="481780" cy="365125"/>
          </a:xfrm>
        </p:spPr>
        <p:txBody>
          <a:bodyPr/>
          <a:lstStyle/>
          <a:p>
            <a:fld id="{67AD4543-56EC-574A-B45F-C3737A933093}" type="slidenum">
              <a:rPr lang="en-US" sz="1200" b="1" smtClean="0">
                <a:solidFill>
                  <a:srgbClr val="0696DC"/>
                </a:solidFill>
                <a:latin typeface="Avenir Next Demi Bold" panose="020B0503020202020204" pitchFamily="34" charset="0"/>
              </a:rPr>
              <a:pPr/>
              <a:t>8</a:t>
            </a:fld>
            <a:endParaRPr lang="en-US" sz="1200" b="1" dirty="0">
              <a:solidFill>
                <a:srgbClr val="0696DC"/>
              </a:solidFill>
              <a:latin typeface="Avenir Next Demi Bold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8EF67-58A2-71FB-7538-EFEA236AF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Aikaterini Tsaroucha | ktsaroucha@bcbl.eu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1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BCBL">
      <a:dk1>
        <a:srgbClr val="323255"/>
      </a:dk1>
      <a:lt1>
        <a:srgbClr val="F5F5F5"/>
      </a:lt1>
      <a:dk2>
        <a:srgbClr val="6C6F70"/>
      </a:dk2>
      <a:lt2>
        <a:srgbClr val="C3C8C8"/>
      </a:lt2>
      <a:accent1>
        <a:srgbClr val="009FDA"/>
      </a:accent1>
      <a:accent2>
        <a:srgbClr val="003C69"/>
      </a:accent2>
      <a:accent3>
        <a:srgbClr val="47E3AB"/>
      </a:accent3>
      <a:accent4>
        <a:srgbClr val="F9F871"/>
      </a:accent4>
      <a:accent5>
        <a:srgbClr val="8861B6"/>
      </a:accent5>
      <a:accent6>
        <a:srgbClr val="A82B71"/>
      </a:accent6>
      <a:hlink>
        <a:srgbClr val="3F8B81"/>
      </a:hlink>
      <a:folHlink>
        <a:srgbClr val="DEEEEB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FBD09BC-0A2F-944D-8280-2C8A7F750C3A}" vid="{2B954159-9986-4A40-B2CE-AD7CF8F0F06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1800</TotalTime>
  <Words>2226</Words>
  <Application>Microsoft Office PowerPoint</Application>
  <PresentationFormat>Widescreen</PresentationFormat>
  <Paragraphs>514</Paragraphs>
  <Slides>33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Avenir Next</vt:lpstr>
      <vt:lpstr>Avenir Next Demi Bold</vt:lpstr>
      <vt:lpstr>Avenir Next Medium</vt:lpstr>
      <vt:lpstr>Calibri</vt:lpstr>
      <vt:lpstr>Candara</vt:lpstr>
      <vt:lpstr>Corbel</vt:lpstr>
      <vt:lpstr>Courier New</vt:lpstr>
      <vt:lpstr>TradeGothic LT Bold</vt:lpstr>
      <vt:lpstr>TradeGothic LT Light</vt:lpstr>
      <vt:lpstr>Wingdings</vt:lpstr>
      <vt:lpstr>Tema de Office</vt:lpstr>
      <vt:lpstr>PowerPoint Presentation</vt:lpstr>
      <vt:lpstr>PowerPoint Presentation</vt:lpstr>
      <vt:lpstr>Background </vt:lpstr>
      <vt:lpstr>Background </vt:lpstr>
      <vt:lpstr>Background </vt:lpstr>
      <vt:lpstr>Motivation </vt:lpstr>
      <vt:lpstr>Motivation </vt:lpstr>
      <vt:lpstr>Motivation </vt:lpstr>
      <vt:lpstr>Motivation </vt:lpstr>
      <vt:lpstr>Motivation </vt:lpstr>
      <vt:lpstr>Motivation </vt:lpstr>
      <vt:lpstr>PowerPoint Presentation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Methodology &amp; Design </vt:lpstr>
      <vt:lpstr>PowerPoint Presentation</vt:lpstr>
      <vt:lpstr>Predictions</vt:lpstr>
      <vt:lpstr>Predictions</vt:lpstr>
      <vt:lpstr>Predictions</vt:lpstr>
      <vt:lpstr>Predictions</vt:lpstr>
      <vt:lpstr>Predictions</vt:lpstr>
      <vt:lpstr>PowerPoint Presentation</vt:lpstr>
      <vt:lpstr>Relevance </vt:lpstr>
      <vt:lpstr>PowerPoint Presentation</vt:lpstr>
      <vt:lpstr>Predictions</vt:lpstr>
      <vt:lpstr>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Katerina Tsaroucha</cp:lastModifiedBy>
  <cp:revision>112</cp:revision>
  <cp:lastPrinted>2019-07-22T13:53:02Z</cp:lastPrinted>
  <dcterms:created xsi:type="dcterms:W3CDTF">2021-09-21T13:05:23Z</dcterms:created>
  <dcterms:modified xsi:type="dcterms:W3CDTF">2023-06-05T10:52:51Z</dcterms:modified>
</cp:coreProperties>
</file>